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74" r:id="rId2"/>
  </p:sldMasterIdLst>
  <p:notesMasterIdLst>
    <p:notesMasterId r:id="rId58"/>
  </p:notesMasterIdLst>
  <p:handoutMasterIdLst>
    <p:handoutMasterId r:id="rId59"/>
  </p:handoutMasterIdLst>
  <p:sldIdLst>
    <p:sldId id="292" r:id="rId3"/>
    <p:sldId id="296" r:id="rId4"/>
    <p:sldId id="327" r:id="rId5"/>
    <p:sldId id="349" r:id="rId6"/>
    <p:sldId id="297" r:id="rId7"/>
    <p:sldId id="373" r:id="rId8"/>
    <p:sldId id="370" r:id="rId9"/>
    <p:sldId id="367" r:id="rId10"/>
    <p:sldId id="366" r:id="rId11"/>
    <p:sldId id="350" r:id="rId12"/>
    <p:sldId id="298" r:id="rId13"/>
    <p:sldId id="299" r:id="rId14"/>
    <p:sldId id="300" r:id="rId15"/>
    <p:sldId id="301" r:id="rId16"/>
    <p:sldId id="312" r:id="rId17"/>
    <p:sldId id="364" r:id="rId18"/>
    <p:sldId id="365" r:id="rId19"/>
    <p:sldId id="313" r:id="rId20"/>
    <p:sldId id="318" r:id="rId21"/>
    <p:sldId id="386" r:id="rId22"/>
    <p:sldId id="320" r:id="rId23"/>
    <p:sldId id="302" r:id="rId24"/>
    <p:sldId id="316" r:id="rId25"/>
    <p:sldId id="347" r:id="rId26"/>
    <p:sldId id="306" r:id="rId27"/>
    <p:sldId id="374" r:id="rId28"/>
    <p:sldId id="375" r:id="rId29"/>
    <p:sldId id="1364" r:id="rId30"/>
    <p:sldId id="317" r:id="rId31"/>
    <p:sldId id="385" r:id="rId32"/>
    <p:sldId id="1366" r:id="rId33"/>
    <p:sldId id="332" r:id="rId34"/>
    <p:sldId id="333" r:id="rId35"/>
    <p:sldId id="326" r:id="rId36"/>
    <p:sldId id="345" r:id="rId37"/>
    <p:sldId id="294" r:id="rId38"/>
    <p:sldId id="331" r:id="rId39"/>
    <p:sldId id="1301" r:id="rId40"/>
    <p:sldId id="382" r:id="rId41"/>
    <p:sldId id="384" r:id="rId42"/>
    <p:sldId id="1365" r:id="rId43"/>
    <p:sldId id="1362" r:id="rId44"/>
    <p:sldId id="321" r:id="rId45"/>
    <p:sldId id="329" r:id="rId46"/>
    <p:sldId id="378" r:id="rId47"/>
    <p:sldId id="322" r:id="rId48"/>
    <p:sldId id="323" r:id="rId49"/>
    <p:sldId id="324" r:id="rId50"/>
    <p:sldId id="377" r:id="rId51"/>
    <p:sldId id="307" r:id="rId52"/>
    <p:sldId id="325" r:id="rId53"/>
    <p:sldId id="362" r:id="rId54"/>
    <p:sldId id="360" r:id="rId55"/>
    <p:sldId id="1367" r:id="rId56"/>
    <p:sldId id="361" r:id="rId57"/>
  </p:sldIdLst>
  <p:sldSz cx="10160000" cy="5715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200" userDrawn="1">
          <p15:clr>
            <a:srgbClr val="A4A3A4"/>
          </p15:clr>
        </p15:guide>
        <p15:guide id="3" orient="horz" pos="18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800"/>
    <a:srgbClr val="008080"/>
    <a:srgbClr val="00446A"/>
    <a:srgbClr val="002D45"/>
    <a:srgbClr val="5E544B"/>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2857" autoAdjust="0"/>
  </p:normalViewPr>
  <p:slideViewPr>
    <p:cSldViewPr snapToGrid="0" snapToObjects="1">
      <p:cViewPr varScale="1">
        <p:scale>
          <a:sx n="97" d="100"/>
          <a:sy n="97" d="100"/>
        </p:scale>
        <p:origin x="734" y="77"/>
      </p:cViewPr>
      <p:guideLst>
        <p:guide orient="horz" pos="1620"/>
        <p:guide pos="3200"/>
        <p:guide orient="horz" pos="1800"/>
      </p:guideLst>
    </p:cSldViewPr>
  </p:slideViewPr>
  <p:notesTextViewPr>
    <p:cViewPr>
      <p:scale>
        <a:sx n="100" d="100"/>
        <a:sy n="100" d="100"/>
      </p:scale>
      <p:origin x="0" y="0"/>
    </p:cViewPr>
  </p:notesTextViewPr>
  <p:sorterViewPr>
    <p:cViewPr>
      <p:scale>
        <a:sx n="100" d="100"/>
        <a:sy n="100" d="100"/>
      </p:scale>
      <p:origin x="0" y="-31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5D67F-D70D-4AF9-AB6B-9C817B2804B4}" type="doc">
      <dgm:prSet loTypeId="urn:microsoft.com/office/officeart/2005/8/layout/hProcess9" loCatId="process" qsTypeId="urn:microsoft.com/office/officeart/2005/8/quickstyle/simple1" qsCatId="simple" csTypeId="urn:microsoft.com/office/officeart/2005/8/colors/accent1_2" csCatId="accent1" phldr="1"/>
      <dgm:spPr/>
    </dgm:pt>
    <dgm:pt modelId="{A8D0E9BF-B817-4859-BD0C-E7631739A9CB}">
      <dgm:prSet phldrT="[Text]"/>
      <dgm:spPr/>
      <dgm:t>
        <a:bodyPr/>
        <a:lstStyle/>
        <a:p>
          <a:r>
            <a:rPr lang="en-US" dirty="0"/>
            <a:t>OSTP  clearly defines the foreign influence problem </a:t>
          </a:r>
        </a:p>
      </dgm:t>
    </dgm:pt>
    <dgm:pt modelId="{62EE1FB8-3D9B-42EA-9D2B-9287350CA270}" type="parTrans" cxnId="{1386E6DB-3EA0-4AF3-8121-F221826A14C5}">
      <dgm:prSet/>
      <dgm:spPr/>
      <dgm:t>
        <a:bodyPr/>
        <a:lstStyle/>
        <a:p>
          <a:endParaRPr lang="en-US"/>
        </a:p>
      </dgm:t>
    </dgm:pt>
    <dgm:pt modelId="{654D6D1F-E79B-429D-A93B-00A0F2A5D483}" type="sibTrans" cxnId="{1386E6DB-3EA0-4AF3-8121-F221826A14C5}">
      <dgm:prSet/>
      <dgm:spPr/>
      <dgm:t>
        <a:bodyPr/>
        <a:lstStyle/>
        <a:p>
          <a:endParaRPr lang="en-US"/>
        </a:p>
      </dgm:t>
    </dgm:pt>
    <dgm:pt modelId="{ECFFC6E1-C0DB-4FCF-9E27-7319DE1ED898}">
      <dgm:prSet phldrT="[Text]"/>
      <dgm:spPr>
        <a:solidFill>
          <a:schemeClr val="accent3">
            <a:lumMod val="75000"/>
          </a:schemeClr>
        </a:solidFill>
      </dgm:spPr>
      <dgm:t>
        <a:bodyPr/>
        <a:lstStyle/>
        <a:p>
          <a:r>
            <a:rPr lang="en-US" dirty="0"/>
            <a:t>OSTP establishes harmonized actions for agencies </a:t>
          </a:r>
        </a:p>
      </dgm:t>
    </dgm:pt>
    <dgm:pt modelId="{14D2AF13-95B5-4C1C-9760-5649901CFB7C}" type="parTrans" cxnId="{9B69C3AA-E5AD-4D2B-B374-00F302CE4CB8}">
      <dgm:prSet/>
      <dgm:spPr/>
      <dgm:t>
        <a:bodyPr/>
        <a:lstStyle/>
        <a:p>
          <a:endParaRPr lang="en-US"/>
        </a:p>
      </dgm:t>
    </dgm:pt>
    <dgm:pt modelId="{9BB6FE21-12CA-4F07-9A86-C0C2D2F332A2}" type="sibTrans" cxnId="{9B69C3AA-E5AD-4D2B-B374-00F302CE4CB8}">
      <dgm:prSet/>
      <dgm:spPr/>
      <dgm:t>
        <a:bodyPr/>
        <a:lstStyle/>
        <a:p>
          <a:endParaRPr lang="en-US"/>
        </a:p>
      </dgm:t>
    </dgm:pt>
    <dgm:pt modelId="{A29E83CD-89CB-4C03-9592-B1F01B82F1B3}">
      <dgm:prSet phldrT="[Text]"/>
      <dgm:spPr>
        <a:solidFill>
          <a:schemeClr val="accent6">
            <a:lumMod val="50000"/>
          </a:schemeClr>
        </a:solidFill>
      </dgm:spPr>
      <dgm:t>
        <a:bodyPr/>
        <a:lstStyle/>
        <a:p>
          <a:r>
            <a:rPr lang="en-US" dirty="0"/>
            <a:t>OSTP releases “best practice” for universities </a:t>
          </a:r>
        </a:p>
      </dgm:t>
    </dgm:pt>
    <dgm:pt modelId="{EBF73D30-B69E-4762-A177-3E6D3CCD7E94}" type="parTrans" cxnId="{EDB68F5B-286B-422C-A14D-73726D3D6529}">
      <dgm:prSet/>
      <dgm:spPr/>
      <dgm:t>
        <a:bodyPr/>
        <a:lstStyle/>
        <a:p>
          <a:endParaRPr lang="en-US"/>
        </a:p>
      </dgm:t>
    </dgm:pt>
    <dgm:pt modelId="{A607456F-3BBC-47E1-98B3-A95B73D090C4}" type="sibTrans" cxnId="{EDB68F5B-286B-422C-A14D-73726D3D6529}">
      <dgm:prSet/>
      <dgm:spPr/>
      <dgm:t>
        <a:bodyPr/>
        <a:lstStyle/>
        <a:p>
          <a:endParaRPr lang="en-US"/>
        </a:p>
      </dgm:t>
    </dgm:pt>
    <dgm:pt modelId="{B183A523-3E39-4C35-853D-1D9418DD9608}" type="pres">
      <dgm:prSet presAssocID="{5F05D67F-D70D-4AF9-AB6B-9C817B2804B4}" presName="CompostProcess" presStyleCnt="0">
        <dgm:presLayoutVars>
          <dgm:dir/>
          <dgm:resizeHandles val="exact"/>
        </dgm:presLayoutVars>
      </dgm:prSet>
      <dgm:spPr/>
    </dgm:pt>
    <dgm:pt modelId="{583B9F33-7619-47D3-A911-9E1CDFC64812}" type="pres">
      <dgm:prSet presAssocID="{5F05D67F-D70D-4AF9-AB6B-9C817B2804B4}" presName="arrow" presStyleLbl="bgShp" presStyleIdx="0" presStyleCnt="1" custScaleX="117647"/>
      <dgm:spPr/>
    </dgm:pt>
    <dgm:pt modelId="{9372012E-9B47-4469-AFB3-A6C2BA44D683}" type="pres">
      <dgm:prSet presAssocID="{5F05D67F-D70D-4AF9-AB6B-9C817B2804B4}" presName="linearProcess" presStyleCnt="0"/>
      <dgm:spPr/>
    </dgm:pt>
    <dgm:pt modelId="{A14D07B7-9EE5-4FE5-AE38-AFEC1A1AF195}" type="pres">
      <dgm:prSet presAssocID="{A8D0E9BF-B817-4859-BD0C-E7631739A9CB}" presName="textNode" presStyleLbl="node1" presStyleIdx="0" presStyleCnt="3">
        <dgm:presLayoutVars>
          <dgm:bulletEnabled val="1"/>
        </dgm:presLayoutVars>
      </dgm:prSet>
      <dgm:spPr/>
      <dgm:t>
        <a:bodyPr/>
        <a:lstStyle/>
        <a:p>
          <a:endParaRPr lang="en-US"/>
        </a:p>
      </dgm:t>
    </dgm:pt>
    <dgm:pt modelId="{0382CF42-9C87-4435-930E-ECBB264E3D31}" type="pres">
      <dgm:prSet presAssocID="{654D6D1F-E79B-429D-A93B-00A0F2A5D483}" presName="sibTrans" presStyleCnt="0"/>
      <dgm:spPr/>
    </dgm:pt>
    <dgm:pt modelId="{64D6AB23-B2D4-485A-8DE7-FBC19F839690}" type="pres">
      <dgm:prSet presAssocID="{ECFFC6E1-C0DB-4FCF-9E27-7319DE1ED898}" presName="textNode" presStyleLbl="node1" presStyleIdx="1" presStyleCnt="3">
        <dgm:presLayoutVars>
          <dgm:bulletEnabled val="1"/>
        </dgm:presLayoutVars>
      </dgm:prSet>
      <dgm:spPr/>
      <dgm:t>
        <a:bodyPr/>
        <a:lstStyle/>
        <a:p>
          <a:endParaRPr lang="en-US"/>
        </a:p>
      </dgm:t>
    </dgm:pt>
    <dgm:pt modelId="{0C903E6C-8052-4C59-A607-E338D2D807D0}" type="pres">
      <dgm:prSet presAssocID="{9BB6FE21-12CA-4F07-9A86-C0C2D2F332A2}" presName="sibTrans" presStyleCnt="0"/>
      <dgm:spPr/>
    </dgm:pt>
    <dgm:pt modelId="{DBD9CF95-7711-4E6A-ACBF-1B2F9B029236}" type="pres">
      <dgm:prSet presAssocID="{A29E83CD-89CB-4C03-9592-B1F01B82F1B3}" presName="textNode" presStyleLbl="node1" presStyleIdx="2" presStyleCnt="3">
        <dgm:presLayoutVars>
          <dgm:bulletEnabled val="1"/>
        </dgm:presLayoutVars>
      </dgm:prSet>
      <dgm:spPr/>
      <dgm:t>
        <a:bodyPr/>
        <a:lstStyle/>
        <a:p>
          <a:endParaRPr lang="en-US"/>
        </a:p>
      </dgm:t>
    </dgm:pt>
  </dgm:ptLst>
  <dgm:cxnLst>
    <dgm:cxn modelId="{0D3A23CF-3305-4544-A610-9B167EA32A91}" type="presOf" srcId="{A29E83CD-89CB-4C03-9592-B1F01B82F1B3}" destId="{DBD9CF95-7711-4E6A-ACBF-1B2F9B029236}" srcOrd="0" destOrd="0" presId="urn:microsoft.com/office/officeart/2005/8/layout/hProcess9"/>
    <dgm:cxn modelId="{4099911F-D423-46C6-B6A4-5FB245A64A1B}" type="presOf" srcId="{A8D0E9BF-B817-4859-BD0C-E7631739A9CB}" destId="{A14D07B7-9EE5-4FE5-AE38-AFEC1A1AF195}" srcOrd="0" destOrd="0" presId="urn:microsoft.com/office/officeart/2005/8/layout/hProcess9"/>
    <dgm:cxn modelId="{1386E6DB-3EA0-4AF3-8121-F221826A14C5}" srcId="{5F05D67F-D70D-4AF9-AB6B-9C817B2804B4}" destId="{A8D0E9BF-B817-4859-BD0C-E7631739A9CB}" srcOrd="0" destOrd="0" parTransId="{62EE1FB8-3D9B-42EA-9D2B-9287350CA270}" sibTransId="{654D6D1F-E79B-429D-A93B-00A0F2A5D483}"/>
    <dgm:cxn modelId="{E8B481DC-8FC8-4EA0-8965-2957115AE2F5}" type="presOf" srcId="{ECFFC6E1-C0DB-4FCF-9E27-7319DE1ED898}" destId="{64D6AB23-B2D4-485A-8DE7-FBC19F839690}" srcOrd="0" destOrd="0" presId="urn:microsoft.com/office/officeart/2005/8/layout/hProcess9"/>
    <dgm:cxn modelId="{9B69C3AA-E5AD-4D2B-B374-00F302CE4CB8}" srcId="{5F05D67F-D70D-4AF9-AB6B-9C817B2804B4}" destId="{ECFFC6E1-C0DB-4FCF-9E27-7319DE1ED898}" srcOrd="1" destOrd="0" parTransId="{14D2AF13-95B5-4C1C-9760-5649901CFB7C}" sibTransId="{9BB6FE21-12CA-4F07-9A86-C0C2D2F332A2}"/>
    <dgm:cxn modelId="{7A5D7FF4-0D55-4AD7-81DC-E7AFA610C28A}" type="presOf" srcId="{5F05D67F-D70D-4AF9-AB6B-9C817B2804B4}" destId="{B183A523-3E39-4C35-853D-1D9418DD9608}" srcOrd="0" destOrd="0" presId="urn:microsoft.com/office/officeart/2005/8/layout/hProcess9"/>
    <dgm:cxn modelId="{EDB68F5B-286B-422C-A14D-73726D3D6529}" srcId="{5F05D67F-D70D-4AF9-AB6B-9C817B2804B4}" destId="{A29E83CD-89CB-4C03-9592-B1F01B82F1B3}" srcOrd="2" destOrd="0" parTransId="{EBF73D30-B69E-4762-A177-3E6D3CCD7E94}" sibTransId="{A607456F-3BBC-47E1-98B3-A95B73D090C4}"/>
    <dgm:cxn modelId="{B04AF20F-FF85-469F-84D3-691254514430}" type="presParOf" srcId="{B183A523-3E39-4C35-853D-1D9418DD9608}" destId="{583B9F33-7619-47D3-A911-9E1CDFC64812}" srcOrd="0" destOrd="0" presId="urn:microsoft.com/office/officeart/2005/8/layout/hProcess9"/>
    <dgm:cxn modelId="{11E055DD-9CEA-49CE-BA53-8D521C5837CB}" type="presParOf" srcId="{B183A523-3E39-4C35-853D-1D9418DD9608}" destId="{9372012E-9B47-4469-AFB3-A6C2BA44D683}" srcOrd="1" destOrd="0" presId="urn:microsoft.com/office/officeart/2005/8/layout/hProcess9"/>
    <dgm:cxn modelId="{C82D2877-B301-4340-A77A-F6B74B069930}" type="presParOf" srcId="{9372012E-9B47-4469-AFB3-A6C2BA44D683}" destId="{A14D07B7-9EE5-4FE5-AE38-AFEC1A1AF195}" srcOrd="0" destOrd="0" presId="urn:microsoft.com/office/officeart/2005/8/layout/hProcess9"/>
    <dgm:cxn modelId="{9CD655F1-066B-4336-B858-3589F9A7B5EC}" type="presParOf" srcId="{9372012E-9B47-4469-AFB3-A6C2BA44D683}" destId="{0382CF42-9C87-4435-930E-ECBB264E3D31}" srcOrd="1" destOrd="0" presId="urn:microsoft.com/office/officeart/2005/8/layout/hProcess9"/>
    <dgm:cxn modelId="{A708CF69-99FA-4E50-B64C-89506559E356}" type="presParOf" srcId="{9372012E-9B47-4469-AFB3-A6C2BA44D683}" destId="{64D6AB23-B2D4-485A-8DE7-FBC19F839690}" srcOrd="2" destOrd="0" presId="urn:microsoft.com/office/officeart/2005/8/layout/hProcess9"/>
    <dgm:cxn modelId="{F07A9045-2891-4574-B705-6D534E3CC0CD}" type="presParOf" srcId="{9372012E-9B47-4469-AFB3-A6C2BA44D683}" destId="{0C903E6C-8052-4C59-A607-E338D2D807D0}" srcOrd="3" destOrd="0" presId="urn:microsoft.com/office/officeart/2005/8/layout/hProcess9"/>
    <dgm:cxn modelId="{E52DC96B-C308-4CA4-BAAD-441DD0DC1144}" type="presParOf" srcId="{9372012E-9B47-4469-AFB3-A6C2BA44D683}" destId="{DBD9CF95-7711-4E6A-ACBF-1B2F9B02923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5D67F-D70D-4AF9-AB6B-9C817B2804B4}" type="doc">
      <dgm:prSet loTypeId="urn:microsoft.com/office/officeart/2005/8/layout/hProcess9" loCatId="process" qsTypeId="urn:microsoft.com/office/officeart/2005/8/quickstyle/simple1" qsCatId="simple" csTypeId="urn:microsoft.com/office/officeart/2005/8/colors/accent1_2" csCatId="accent1" phldr="1"/>
      <dgm:spPr/>
    </dgm:pt>
    <dgm:pt modelId="{A8D0E9BF-B817-4859-BD0C-E7631739A9CB}">
      <dgm:prSet phldrT="[Text]"/>
      <dgm:spPr/>
      <dgm:t>
        <a:bodyPr/>
        <a:lstStyle/>
        <a:p>
          <a:r>
            <a:rPr lang="en-US" dirty="0"/>
            <a:t>OSTP  clearly defines the foreign influence problem </a:t>
          </a:r>
        </a:p>
      </dgm:t>
    </dgm:pt>
    <dgm:pt modelId="{62EE1FB8-3D9B-42EA-9D2B-9287350CA270}" type="parTrans" cxnId="{1386E6DB-3EA0-4AF3-8121-F221826A14C5}">
      <dgm:prSet/>
      <dgm:spPr/>
      <dgm:t>
        <a:bodyPr/>
        <a:lstStyle/>
        <a:p>
          <a:endParaRPr lang="en-US"/>
        </a:p>
      </dgm:t>
    </dgm:pt>
    <dgm:pt modelId="{654D6D1F-E79B-429D-A93B-00A0F2A5D483}" type="sibTrans" cxnId="{1386E6DB-3EA0-4AF3-8121-F221826A14C5}">
      <dgm:prSet/>
      <dgm:spPr/>
      <dgm:t>
        <a:bodyPr/>
        <a:lstStyle/>
        <a:p>
          <a:endParaRPr lang="en-US"/>
        </a:p>
      </dgm:t>
    </dgm:pt>
    <dgm:pt modelId="{ECFFC6E1-C0DB-4FCF-9E27-7319DE1ED898}">
      <dgm:prSet phldrT="[Text]"/>
      <dgm:spPr>
        <a:solidFill>
          <a:schemeClr val="accent3">
            <a:lumMod val="75000"/>
          </a:schemeClr>
        </a:solidFill>
      </dgm:spPr>
      <dgm:t>
        <a:bodyPr/>
        <a:lstStyle/>
        <a:p>
          <a:r>
            <a:rPr lang="en-US" dirty="0"/>
            <a:t>OSTP establishes harmonized actions for agencies </a:t>
          </a:r>
        </a:p>
      </dgm:t>
    </dgm:pt>
    <dgm:pt modelId="{14D2AF13-95B5-4C1C-9760-5649901CFB7C}" type="parTrans" cxnId="{9B69C3AA-E5AD-4D2B-B374-00F302CE4CB8}">
      <dgm:prSet/>
      <dgm:spPr/>
      <dgm:t>
        <a:bodyPr/>
        <a:lstStyle/>
        <a:p>
          <a:endParaRPr lang="en-US"/>
        </a:p>
      </dgm:t>
    </dgm:pt>
    <dgm:pt modelId="{9BB6FE21-12CA-4F07-9A86-C0C2D2F332A2}" type="sibTrans" cxnId="{9B69C3AA-E5AD-4D2B-B374-00F302CE4CB8}">
      <dgm:prSet/>
      <dgm:spPr/>
      <dgm:t>
        <a:bodyPr/>
        <a:lstStyle/>
        <a:p>
          <a:endParaRPr lang="en-US"/>
        </a:p>
      </dgm:t>
    </dgm:pt>
    <dgm:pt modelId="{A29E83CD-89CB-4C03-9592-B1F01B82F1B3}">
      <dgm:prSet phldrT="[Text]"/>
      <dgm:spPr>
        <a:solidFill>
          <a:schemeClr val="accent6">
            <a:lumMod val="50000"/>
          </a:schemeClr>
        </a:solidFill>
      </dgm:spPr>
      <dgm:t>
        <a:bodyPr/>
        <a:lstStyle/>
        <a:p>
          <a:r>
            <a:rPr lang="en-US" dirty="0"/>
            <a:t>OSTP releases “best practice” for universities </a:t>
          </a:r>
        </a:p>
      </dgm:t>
    </dgm:pt>
    <dgm:pt modelId="{EBF73D30-B69E-4762-A177-3E6D3CCD7E94}" type="parTrans" cxnId="{EDB68F5B-286B-422C-A14D-73726D3D6529}">
      <dgm:prSet/>
      <dgm:spPr/>
      <dgm:t>
        <a:bodyPr/>
        <a:lstStyle/>
        <a:p>
          <a:endParaRPr lang="en-US"/>
        </a:p>
      </dgm:t>
    </dgm:pt>
    <dgm:pt modelId="{A607456F-3BBC-47E1-98B3-A95B73D090C4}" type="sibTrans" cxnId="{EDB68F5B-286B-422C-A14D-73726D3D6529}">
      <dgm:prSet/>
      <dgm:spPr/>
      <dgm:t>
        <a:bodyPr/>
        <a:lstStyle/>
        <a:p>
          <a:endParaRPr lang="en-US"/>
        </a:p>
      </dgm:t>
    </dgm:pt>
    <dgm:pt modelId="{B183A523-3E39-4C35-853D-1D9418DD9608}" type="pres">
      <dgm:prSet presAssocID="{5F05D67F-D70D-4AF9-AB6B-9C817B2804B4}" presName="CompostProcess" presStyleCnt="0">
        <dgm:presLayoutVars>
          <dgm:dir/>
          <dgm:resizeHandles val="exact"/>
        </dgm:presLayoutVars>
      </dgm:prSet>
      <dgm:spPr/>
    </dgm:pt>
    <dgm:pt modelId="{583B9F33-7619-47D3-A911-9E1CDFC64812}" type="pres">
      <dgm:prSet presAssocID="{5F05D67F-D70D-4AF9-AB6B-9C817B2804B4}" presName="arrow" presStyleLbl="bgShp" presStyleIdx="0" presStyleCnt="1" custScaleX="117647"/>
      <dgm:spPr/>
    </dgm:pt>
    <dgm:pt modelId="{9372012E-9B47-4469-AFB3-A6C2BA44D683}" type="pres">
      <dgm:prSet presAssocID="{5F05D67F-D70D-4AF9-AB6B-9C817B2804B4}" presName="linearProcess" presStyleCnt="0"/>
      <dgm:spPr/>
    </dgm:pt>
    <dgm:pt modelId="{A14D07B7-9EE5-4FE5-AE38-AFEC1A1AF195}" type="pres">
      <dgm:prSet presAssocID="{A8D0E9BF-B817-4859-BD0C-E7631739A9CB}" presName="textNode" presStyleLbl="node1" presStyleIdx="0" presStyleCnt="3">
        <dgm:presLayoutVars>
          <dgm:bulletEnabled val="1"/>
        </dgm:presLayoutVars>
      </dgm:prSet>
      <dgm:spPr/>
      <dgm:t>
        <a:bodyPr/>
        <a:lstStyle/>
        <a:p>
          <a:endParaRPr lang="en-US"/>
        </a:p>
      </dgm:t>
    </dgm:pt>
    <dgm:pt modelId="{0382CF42-9C87-4435-930E-ECBB264E3D31}" type="pres">
      <dgm:prSet presAssocID="{654D6D1F-E79B-429D-A93B-00A0F2A5D483}" presName="sibTrans" presStyleCnt="0"/>
      <dgm:spPr/>
    </dgm:pt>
    <dgm:pt modelId="{64D6AB23-B2D4-485A-8DE7-FBC19F839690}" type="pres">
      <dgm:prSet presAssocID="{ECFFC6E1-C0DB-4FCF-9E27-7319DE1ED898}" presName="textNode" presStyleLbl="node1" presStyleIdx="1" presStyleCnt="3">
        <dgm:presLayoutVars>
          <dgm:bulletEnabled val="1"/>
        </dgm:presLayoutVars>
      </dgm:prSet>
      <dgm:spPr/>
      <dgm:t>
        <a:bodyPr/>
        <a:lstStyle/>
        <a:p>
          <a:endParaRPr lang="en-US"/>
        </a:p>
      </dgm:t>
    </dgm:pt>
    <dgm:pt modelId="{0C903E6C-8052-4C59-A607-E338D2D807D0}" type="pres">
      <dgm:prSet presAssocID="{9BB6FE21-12CA-4F07-9A86-C0C2D2F332A2}" presName="sibTrans" presStyleCnt="0"/>
      <dgm:spPr/>
    </dgm:pt>
    <dgm:pt modelId="{DBD9CF95-7711-4E6A-ACBF-1B2F9B029236}" type="pres">
      <dgm:prSet presAssocID="{A29E83CD-89CB-4C03-9592-B1F01B82F1B3}" presName="textNode" presStyleLbl="node1" presStyleIdx="2" presStyleCnt="3">
        <dgm:presLayoutVars>
          <dgm:bulletEnabled val="1"/>
        </dgm:presLayoutVars>
      </dgm:prSet>
      <dgm:spPr/>
      <dgm:t>
        <a:bodyPr/>
        <a:lstStyle/>
        <a:p>
          <a:endParaRPr lang="en-US"/>
        </a:p>
      </dgm:t>
    </dgm:pt>
  </dgm:ptLst>
  <dgm:cxnLst>
    <dgm:cxn modelId="{0D3A23CF-3305-4544-A610-9B167EA32A91}" type="presOf" srcId="{A29E83CD-89CB-4C03-9592-B1F01B82F1B3}" destId="{DBD9CF95-7711-4E6A-ACBF-1B2F9B029236}" srcOrd="0" destOrd="0" presId="urn:microsoft.com/office/officeart/2005/8/layout/hProcess9"/>
    <dgm:cxn modelId="{4099911F-D423-46C6-B6A4-5FB245A64A1B}" type="presOf" srcId="{A8D0E9BF-B817-4859-BD0C-E7631739A9CB}" destId="{A14D07B7-9EE5-4FE5-AE38-AFEC1A1AF195}" srcOrd="0" destOrd="0" presId="urn:microsoft.com/office/officeart/2005/8/layout/hProcess9"/>
    <dgm:cxn modelId="{1386E6DB-3EA0-4AF3-8121-F221826A14C5}" srcId="{5F05D67F-D70D-4AF9-AB6B-9C817B2804B4}" destId="{A8D0E9BF-B817-4859-BD0C-E7631739A9CB}" srcOrd="0" destOrd="0" parTransId="{62EE1FB8-3D9B-42EA-9D2B-9287350CA270}" sibTransId="{654D6D1F-E79B-429D-A93B-00A0F2A5D483}"/>
    <dgm:cxn modelId="{E8B481DC-8FC8-4EA0-8965-2957115AE2F5}" type="presOf" srcId="{ECFFC6E1-C0DB-4FCF-9E27-7319DE1ED898}" destId="{64D6AB23-B2D4-485A-8DE7-FBC19F839690}" srcOrd="0" destOrd="0" presId="urn:microsoft.com/office/officeart/2005/8/layout/hProcess9"/>
    <dgm:cxn modelId="{9B69C3AA-E5AD-4D2B-B374-00F302CE4CB8}" srcId="{5F05D67F-D70D-4AF9-AB6B-9C817B2804B4}" destId="{ECFFC6E1-C0DB-4FCF-9E27-7319DE1ED898}" srcOrd="1" destOrd="0" parTransId="{14D2AF13-95B5-4C1C-9760-5649901CFB7C}" sibTransId="{9BB6FE21-12CA-4F07-9A86-C0C2D2F332A2}"/>
    <dgm:cxn modelId="{7A5D7FF4-0D55-4AD7-81DC-E7AFA610C28A}" type="presOf" srcId="{5F05D67F-D70D-4AF9-AB6B-9C817B2804B4}" destId="{B183A523-3E39-4C35-853D-1D9418DD9608}" srcOrd="0" destOrd="0" presId="urn:microsoft.com/office/officeart/2005/8/layout/hProcess9"/>
    <dgm:cxn modelId="{EDB68F5B-286B-422C-A14D-73726D3D6529}" srcId="{5F05D67F-D70D-4AF9-AB6B-9C817B2804B4}" destId="{A29E83CD-89CB-4C03-9592-B1F01B82F1B3}" srcOrd="2" destOrd="0" parTransId="{EBF73D30-B69E-4762-A177-3E6D3CCD7E94}" sibTransId="{A607456F-3BBC-47E1-98B3-A95B73D090C4}"/>
    <dgm:cxn modelId="{B04AF20F-FF85-469F-84D3-691254514430}" type="presParOf" srcId="{B183A523-3E39-4C35-853D-1D9418DD9608}" destId="{583B9F33-7619-47D3-A911-9E1CDFC64812}" srcOrd="0" destOrd="0" presId="urn:microsoft.com/office/officeart/2005/8/layout/hProcess9"/>
    <dgm:cxn modelId="{11E055DD-9CEA-49CE-BA53-8D521C5837CB}" type="presParOf" srcId="{B183A523-3E39-4C35-853D-1D9418DD9608}" destId="{9372012E-9B47-4469-AFB3-A6C2BA44D683}" srcOrd="1" destOrd="0" presId="urn:microsoft.com/office/officeart/2005/8/layout/hProcess9"/>
    <dgm:cxn modelId="{C82D2877-B301-4340-A77A-F6B74B069930}" type="presParOf" srcId="{9372012E-9B47-4469-AFB3-A6C2BA44D683}" destId="{A14D07B7-9EE5-4FE5-AE38-AFEC1A1AF195}" srcOrd="0" destOrd="0" presId="urn:microsoft.com/office/officeart/2005/8/layout/hProcess9"/>
    <dgm:cxn modelId="{9CD655F1-066B-4336-B858-3589F9A7B5EC}" type="presParOf" srcId="{9372012E-9B47-4469-AFB3-A6C2BA44D683}" destId="{0382CF42-9C87-4435-930E-ECBB264E3D31}" srcOrd="1" destOrd="0" presId="urn:microsoft.com/office/officeart/2005/8/layout/hProcess9"/>
    <dgm:cxn modelId="{A708CF69-99FA-4E50-B64C-89506559E356}" type="presParOf" srcId="{9372012E-9B47-4469-AFB3-A6C2BA44D683}" destId="{64D6AB23-B2D4-485A-8DE7-FBC19F839690}" srcOrd="2" destOrd="0" presId="urn:microsoft.com/office/officeart/2005/8/layout/hProcess9"/>
    <dgm:cxn modelId="{F07A9045-2891-4574-B705-6D534E3CC0CD}" type="presParOf" srcId="{9372012E-9B47-4469-AFB3-A6C2BA44D683}" destId="{0C903E6C-8052-4C59-A607-E338D2D807D0}" srcOrd="3" destOrd="0" presId="urn:microsoft.com/office/officeart/2005/8/layout/hProcess9"/>
    <dgm:cxn modelId="{E52DC96B-C308-4CA4-BAAD-441DD0DC1144}" type="presParOf" srcId="{9372012E-9B47-4469-AFB3-A6C2BA44D683}" destId="{DBD9CF95-7711-4E6A-ACBF-1B2F9B02923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B9F33-7619-47D3-A911-9E1CDFC64812}">
      <dsp:nvSpPr>
        <dsp:cNvPr id="0" name=""/>
        <dsp:cNvSpPr/>
      </dsp:nvSpPr>
      <dsp:spPr>
        <a:xfrm>
          <a:off x="1" y="0"/>
          <a:ext cx="5079997" cy="3386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D07B7-9EE5-4FE5-AE38-AFEC1A1AF195}">
      <dsp:nvSpPr>
        <dsp:cNvPr id="0" name=""/>
        <dsp:cNvSpPr/>
      </dsp:nvSpPr>
      <dsp:spPr>
        <a:xfrm>
          <a:off x="172144" y="1016000"/>
          <a:ext cx="1524000" cy="13546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OSTP  clearly defines the foreign influence problem </a:t>
          </a:r>
        </a:p>
      </dsp:txBody>
      <dsp:txXfrm>
        <a:off x="238273" y="1082129"/>
        <a:ext cx="1391742" cy="1222408"/>
      </dsp:txXfrm>
    </dsp:sp>
    <dsp:sp modelId="{64D6AB23-B2D4-485A-8DE7-FBC19F839690}">
      <dsp:nvSpPr>
        <dsp:cNvPr id="0" name=""/>
        <dsp:cNvSpPr/>
      </dsp:nvSpPr>
      <dsp:spPr>
        <a:xfrm>
          <a:off x="1778000" y="1016000"/>
          <a:ext cx="1524000" cy="1354666"/>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OSTP establishes harmonized actions for agencies </a:t>
          </a:r>
        </a:p>
      </dsp:txBody>
      <dsp:txXfrm>
        <a:off x="1844129" y="1082129"/>
        <a:ext cx="1391742" cy="1222408"/>
      </dsp:txXfrm>
    </dsp:sp>
    <dsp:sp modelId="{DBD9CF95-7711-4E6A-ACBF-1B2F9B029236}">
      <dsp:nvSpPr>
        <dsp:cNvPr id="0" name=""/>
        <dsp:cNvSpPr/>
      </dsp:nvSpPr>
      <dsp:spPr>
        <a:xfrm>
          <a:off x="3383855" y="1016000"/>
          <a:ext cx="1524000" cy="1354666"/>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OSTP releases “best practice” for universities </a:t>
          </a:r>
        </a:p>
      </dsp:txBody>
      <dsp:txXfrm>
        <a:off x="3449984" y="1082129"/>
        <a:ext cx="1391742" cy="1222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B9F33-7619-47D3-A911-9E1CDFC64812}">
      <dsp:nvSpPr>
        <dsp:cNvPr id="0" name=""/>
        <dsp:cNvSpPr/>
      </dsp:nvSpPr>
      <dsp:spPr>
        <a:xfrm>
          <a:off x="1" y="0"/>
          <a:ext cx="5079997" cy="3386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D07B7-9EE5-4FE5-AE38-AFEC1A1AF195}">
      <dsp:nvSpPr>
        <dsp:cNvPr id="0" name=""/>
        <dsp:cNvSpPr/>
      </dsp:nvSpPr>
      <dsp:spPr>
        <a:xfrm>
          <a:off x="172144" y="1016000"/>
          <a:ext cx="1524000" cy="13546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OSTP  clearly defines the foreign influence problem </a:t>
          </a:r>
        </a:p>
      </dsp:txBody>
      <dsp:txXfrm>
        <a:off x="238273" y="1082129"/>
        <a:ext cx="1391742" cy="1222408"/>
      </dsp:txXfrm>
    </dsp:sp>
    <dsp:sp modelId="{64D6AB23-B2D4-485A-8DE7-FBC19F839690}">
      <dsp:nvSpPr>
        <dsp:cNvPr id="0" name=""/>
        <dsp:cNvSpPr/>
      </dsp:nvSpPr>
      <dsp:spPr>
        <a:xfrm>
          <a:off x="1778000" y="1016000"/>
          <a:ext cx="1524000" cy="1354666"/>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OSTP establishes harmonized actions for agencies </a:t>
          </a:r>
        </a:p>
      </dsp:txBody>
      <dsp:txXfrm>
        <a:off x="1844129" y="1082129"/>
        <a:ext cx="1391742" cy="1222408"/>
      </dsp:txXfrm>
    </dsp:sp>
    <dsp:sp modelId="{DBD9CF95-7711-4E6A-ACBF-1B2F9B029236}">
      <dsp:nvSpPr>
        <dsp:cNvPr id="0" name=""/>
        <dsp:cNvSpPr/>
      </dsp:nvSpPr>
      <dsp:spPr>
        <a:xfrm>
          <a:off x="3383855" y="1016000"/>
          <a:ext cx="1524000" cy="1354666"/>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OSTP releases “best practice” for universities </a:t>
          </a:r>
        </a:p>
      </dsp:txBody>
      <dsp:txXfrm>
        <a:off x="3449984" y="1082129"/>
        <a:ext cx="1391742" cy="12224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25AE59-1295-4F9E-9D25-7A18DB8B230C}" type="datetimeFigureOut">
              <a:rPr lang="en-US" smtClean="0"/>
              <a:t>9/29/2020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97CDB0E-7D31-418F-B95E-3EFE42003366}" type="slidenum">
              <a:rPr lang="en-US" smtClean="0"/>
              <a:t>‹#›</a:t>
            </a:fld>
            <a:endParaRPr lang="en-US"/>
          </a:p>
        </p:txBody>
      </p:sp>
    </p:spTree>
    <p:extLst>
      <p:ext uri="{BB962C8B-B14F-4D97-AF65-F5344CB8AC3E}">
        <p14:creationId xmlns:p14="http://schemas.microsoft.com/office/powerpoint/2010/main" val="2839492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5283142-0BC9-F448-916A-7FA0AA058890}" type="datetimeFigureOut">
              <a:rPr lang="en-US" smtClean="0"/>
              <a:t>9/29/2020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593E05C-9EC8-1048-91B0-7B3F7CFC53D7}" type="slidenum">
              <a:rPr lang="en-US" smtClean="0"/>
              <a:t>‹#›</a:t>
            </a:fld>
            <a:endParaRPr lang="en-US"/>
          </a:p>
        </p:txBody>
      </p:sp>
    </p:spTree>
    <p:extLst>
      <p:ext uri="{BB962C8B-B14F-4D97-AF65-F5344CB8AC3E}">
        <p14:creationId xmlns:p14="http://schemas.microsoft.com/office/powerpoint/2010/main" val="41356057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3E05C-9EC8-1048-91B0-7B3F7CFC53D7}" type="slidenum">
              <a:rPr lang="en-US" smtClean="0"/>
              <a:t>2</a:t>
            </a:fld>
            <a:endParaRPr lang="en-US"/>
          </a:p>
        </p:txBody>
      </p:sp>
    </p:spTree>
    <p:extLst>
      <p:ext uri="{BB962C8B-B14F-4D97-AF65-F5344CB8AC3E}">
        <p14:creationId xmlns:p14="http://schemas.microsoft.com/office/powerpoint/2010/main" val="296511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50D9E06-3876-4910-8648-BAEEE9CE6BBD}" type="slidenum">
              <a:rPr lang="en-US" altLang="en-US" sz="1200" smtClean="0"/>
              <a:pPr/>
              <a:t>13</a:t>
            </a:fld>
            <a:endParaRPr lang="en-US" altLang="en-US" sz="1200"/>
          </a:p>
        </p:txBody>
      </p:sp>
    </p:spTree>
    <p:extLst>
      <p:ext uri="{BB962C8B-B14F-4D97-AF65-F5344CB8AC3E}">
        <p14:creationId xmlns:p14="http://schemas.microsoft.com/office/powerpoint/2010/main" val="3547017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3E05C-9EC8-1048-91B0-7B3F7CFC53D7}" type="slidenum">
              <a:rPr lang="en-US" smtClean="0"/>
              <a:t>19</a:t>
            </a:fld>
            <a:endParaRPr lang="en-US"/>
          </a:p>
        </p:txBody>
      </p:sp>
    </p:spTree>
    <p:extLst>
      <p:ext uri="{BB962C8B-B14F-4D97-AF65-F5344CB8AC3E}">
        <p14:creationId xmlns:p14="http://schemas.microsoft.com/office/powerpoint/2010/main" val="1296082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3E05C-9EC8-1048-91B0-7B3F7CFC53D7}" type="slidenum">
              <a:rPr lang="en-US" smtClean="0"/>
              <a:t>22</a:t>
            </a:fld>
            <a:endParaRPr lang="en-US"/>
          </a:p>
        </p:txBody>
      </p:sp>
    </p:spTree>
    <p:extLst>
      <p:ext uri="{BB962C8B-B14F-4D97-AF65-F5344CB8AC3E}">
        <p14:creationId xmlns:p14="http://schemas.microsoft.com/office/powerpoint/2010/main" val="1930878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593E05C-9EC8-1048-91B0-7B3F7CFC53D7}" type="slidenum">
              <a:rPr lang="en-US" smtClean="0"/>
              <a:t>28</a:t>
            </a:fld>
            <a:endParaRPr lang="en-US"/>
          </a:p>
        </p:txBody>
      </p:sp>
    </p:spTree>
    <p:extLst>
      <p:ext uri="{BB962C8B-B14F-4D97-AF65-F5344CB8AC3E}">
        <p14:creationId xmlns:p14="http://schemas.microsoft.com/office/powerpoint/2010/main" val="2794617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3E05C-9EC8-1048-91B0-7B3F7CFC53D7}" type="slidenum">
              <a:rPr lang="en-US" smtClean="0"/>
              <a:t>31</a:t>
            </a:fld>
            <a:endParaRPr lang="en-US"/>
          </a:p>
        </p:txBody>
      </p:sp>
    </p:spTree>
    <p:extLst>
      <p:ext uri="{BB962C8B-B14F-4D97-AF65-F5344CB8AC3E}">
        <p14:creationId xmlns:p14="http://schemas.microsoft.com/office/powerpoint/2010/main" val="3492025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3E05C-9EC8-1048-91B0-7B3F7CFC53D7}" type="slidenum">
              <a:rPr lang="en-US" smtClean="0"/>
              <a:t>32</a:t>
            </a:fld>
            <a:endParaRPr lang="en-US"/>
          </a:p>
        </p:txBody>
      </p:sp>
    </p:spTree>
    <p:extLst>
      <p:ext uri="{BB962C8B-B14F-4D97-AF65-F5344CB8AC3E}">
        <p14:creationId xmlns:p14="http://schemas.microsoft.com/office/powerpoint/2010/main" val="183180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3E05C-9EC8-1048-91B0-7B3F7CFC53D7}" type="slidenum">
              <a:rPr lang="en-US" smtClean="0"/>
              <a:t>36</a:t>
            </a:fld>
            <a:endParaRPr lang="en-US"/>
          </a:p>
        </p:txBody>
      </p:sp>
    </p:spTree>
    <p:extLst>
      <p:ext uri="{BB962C8B-B14F-4D97-AF65-F5344CB8AC3E}">
        <p14:creationId xmlns:p14="http://schemas.microsoft.com/office/powerpoint/2010/main" val="1958444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FD597-901B-4839-A394-9A708F1F3F83}" type="slidenum">
              <a:rPr lang="en-US" smtClean="0"/>
              <a:t>38</a:t>
            </a:fld>
            <a:endParaRPr lang="en-US"/>
          </a:p>
        </p:txBody>
      </p:sp>
    </p:spTree>
    <p:extLst>
      <p:ext uri="{BB962C8B-B14F-4D97-AF65-F5344CB8AC3E}">
        <p14:creationId xmlns:p14="http://schemas.microsoft.com/office/powerpoint/2010/main" val="4170274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93E05C-9EC8-1048-91B0-7B3F7CFC53D7}" type="slidenum">
              <a:rPr lang="en-US" smtClean="0"/>
              <a:t>39</a:t>
            </a:fld>
            <a:endParaRPr lang="en-US"/>
          </a:p>
        </p:txBody>
      </p:sp>
    </p:spTree>
    <p:extLst>
      <p:ext uri="{BB962C8B-B14F-4D97-AF65-F5344CB8AC3E}">
        <p14:creationId xmlns:p14="http://schemas.microsoft.com/office/powerpoint/2010/main" val="3573744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EAC1BA-9085-4017-AA3E-57110B38A3B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1714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dirty="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162E48-85D5-40AE-A8D0-31C1D379B90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09941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EAC1BA-9085-4017-AA3E-57110B38A3B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997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3E05C-9EC8-1048-91B0-7B3F7CFC53D7}" type="slidenum">
              <a:rPr lang="en-US" smtClean="0"/>
              <a:t>44</a:t>
            </a:fld>
            <a:endParaRPr lang="en-US"/>
          </a:p>
        </p:txBody>
      </p:sp>
    </p:spTree>
    <p:extLst>
      <p:ext uri="{BB962C8B-B14F-4D97-AF65-F5344CB8AC3E}">
        <p14:creationId xmlns:p14="http://schemas.microsoft.com/office/powerpoint/2010/main" val="3541238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259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6164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919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715963" y="1162050"/>
            <a:ext cx="5578475" cy="31384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2333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715963" y="1162050"/>
            <a:ext cx="5578475" cy="31384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9809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F55FC9-5459-4E6B-93E5-DB070D96888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3241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762A98-BDB6-4638-AF92-7EF34C7EE97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3824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AA5D29-01B9-4A29-90F2-CFC656AB058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21621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100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FA8802-3072-4B31-A767-E7237BE20F97}" type="slidenum">
              <a:rPr lang="en-US" altLang="en-US" sz="1200" smtClean="0"/>
              <a:pPr/>
              <a:t>11</a:t>
            </a:fld>
            <a:endParaRPr lang="en-US" altLang="en-US" sz="1200"/>
          </a:p>
        </p:txBody>
      </p:sp>
    </p:spTree>
    <p:extLst>
      <p:ext uri="{BB962C8B-B14F-4D97-AF65-F5344CB8AC3E}">
        <p14:creationId xmlns:p14="http://schemas.microsoft.com/office/powerpoint/2010/main" val="296883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76239"/>
            <a:ext cx="8636000" cy="1224139"/>
          </a:xfrm>
        </p:spPr>
        <p:txBody>
          <a:bodyPr/>
          <a:lstStyle/>
          <a:p>
            <a:r>
              <a:rPr lang="en-US" dirty="0"/>
              <a:t>Click to edit Master title style</a:t>
            </a:r>
          </a:p>
        </p:txBody>
      </p:sp>
      <p:sp>
        <p:nvSpPr>
          <p:cNvPr id="3" name="Subtitle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B0C86-9B17-FD4D-AE1A-ABA32C544AA3}"/>
              </a:ext>
            </a:extLst>
          </p:cNvPr>
          <p:cNvSpPr>
            <a:spLocks noGrp="1"/>
          </p:cNvSpPr>
          <p:nvPr>
            <p:ph type="sldNum" sz="quarter" idx="4"/>
          </p:nvPr>
        </p:nvSpPr>
        <p:spPr>
          <a:xfrm>
            <a:off x="9066897" y="5309102"/>
            <a:ext cx="593291" cy="305153"/>
          </a:xfrm>
          <a:prstGeom prst="rect">
            <a:avLst/>
          </a:prstGeom>
        </p:spPr>
        <p:txBody>
          <a:bodyPr rIns="0" bIns="0" anchor="b" anchorCtr="0"/>
          <a:lstStyle>
            <a:lvl1pPr algn="r">
              <a:defRPr sz="1222">
                <a:solidFill>
                  <a:srgbClr val="00446A"/>
                </a:solidFill>
              </a:defRPr>
            </a:lvl1pPr>
          </a:lstStyle>
          <a:p>
            <a:fld id="{90B00330-FA2B-C34D-87FC-EE1AEEE28A74}" type="slidenum">
              <a:rPr lang="en-US" smtClean="0"/>
              <a:pPr/>
              <a:t>‹#›</a:t>
            </a:fld>
            <a:endParaRPr lang="en-US" dirty="0">
              <a:solidFill>
                <a:srgbClr val="00446A"/>
              </a:solidFill>
            </a:endParaRPr>
          </a:p>
        </p:txBody>
      </p:sp>
    </p:spTree>
    <p:extLst>
      <p:ext uri="{BB962C8B-B14F-4D97-AF65-F5344CB8AC3E}">
        <p14:creationId xmlns:p14="http://schemas.microsoft.com/office/powerpoint/2010/main" val="182128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3433"/>
            <a:ext cx="8636000" cy="1225550"/>
          </a:xfrm>
        </p:spPr>
        <p:txBody>
          <a:bodyPr/>
          <a:lstStyle/>
          <a:p>
            <a:r>
              <a:rPr lang="en-US"/>
              <a:t>Click to edit Master title style</a:t>
            </a:r>
          </a:p>
        </p:txBody>
      </p:sp>
      <p:sp>
        <p:nvSpPr>
          <p:cNvPr id="3" name="Subtitle 2"/>
          <p:cNvSpPr>
            <a:spLocks noGrp="1"/>
          </p:cNvSpPr>
          <p:nvPr>
            <p:ph type="subTitle" idx="1"/>
          </p:nvPr>
        </p:nvSpPr>
        <p:spPr>
          <a:xfrm>
            <a:off x="1524000" y="2837108"/>
            <a:ext cx="7112000" cy="1460500"/>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4294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0621" y="174615"/>
            <a:ext cx="6731379" cy="1008191"/>
          </a:xfrm>
        </p:spPr>
        <p:txBody>
          <a:bodyPr/>
          <a:lstStyle/>
          <a:p>
            <a:r>
              <a:rPr lang="en-US" dirty="0"/>
              <a:t>Click to edit Master title style</a:t>
            </a:r>
          </a:p>
        </p:txBody>
      </p:sp>
      <p:sp>
        <p:nvSpPr>
          <p:cNvPr id="3" name="Content Placeholder 2"/>
          <p:cNvSpPr>
            <a:spLocks noGrp="1"/>
          </p:cNvSpPr>
          <p:nvPr>
            <p:ph idx="1"/>
          </p:nvPr>
        </p:nvSpPr>
        <p:spPr>
          <a:xfrm>
            <a:off x="508000" y="1414818"/>
            <a:ext cx="9144000" cy="40351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5714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0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7"/>
            <a:ext cx="8636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Tree>
    <p:extLst>
      <p:ext uri="{BB962C8B-B14F-4D97-AF65-F5344CB8AC3E}">
        <p14:creationId xmlns:p14="http://schemas.microsoft.com/office/powerpoint/2010/main" val="2791771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Condensed" pitchFamily="34" charset="0"/>
              </a:defRPr>
            </a:lvl1pPr>
          </a:lstStyle>
          <a:p>
            <a:r>
              <a:rPr lang="en-US"/>
              <a:t>Click to edit Master title style</a:t>
            </a:r>
            <a:endParaRPr lang="en-US" dirty="0"/>
          </a:p>
        </p:txBody>
      </p:sp>
      <p:sp>
        <p:nvSpPr>
          <p:cNvPr id="9" name="Content Placeholder 8"/>
          <p:cNvSpPr>
            <a:spLocks noGrp="1"/>
          </p:cNvSpPr>
          <p:nvPr>
            <p:ph sz="quarter" idx="13"/>
          </p:nvPr>
        </p:nvSpPr>
        <p:spPr>
          <a:xfrm>
            <a:off x="592667" y="1587500"/>
            <a:ext cx="4267200" cy="3640667"/>
          </a:xfrm>
        </p:spPr>
        <p:txBody>
          <a:bodyPr>
            <a:normAutofit/>
          </a:bodyPr>
          <a:lstStyle>
            <a:lvl1pPr marL="0" indent="0">
              <a:buNone/>
              <a:defRPr sz="1333"/>
            </a:lvl1pPr>
            <a:lvl2pPr marL="380985" indent="0">
              <a:buNone/>
              <a:defRPr sz="1333"/>
            </a:lvl2pPr>
            <a:lvl3pPr marL="761970" indent="0">
              <a:buNone/>
              <a:defRPr sz="1333"/>
            </a:lvl3pPr>
            <a:lvl4pPr marL="1142954" indent="0">
              <a:buNone/>
              <a:defRPr sz="1333"/>
            </a:lvl4pPr>
            <a:lvl5pPr marL="1523939" indent="0">
              <a:buNone/>
              <a:defRPr sz="1333"/>
            </a:lvl5pPr>
          </a:lstStyle>
          <a:p>
            <a:pPr lvl="0"/>
            <a:r>
              <a:rPr lang="en-US" dirty="0"/>
              <a:t>Click to edit Master text styles</a:t>
            </a:r>
          </a:p>
        </p:txBody>
      </p:sp>
      <p:sp>
        <p:nvSpPr>
          <p:cNvPr id="10" name="Content Placeholder 8"/>
          <p:cNvSpPr>
            <a:spLocks noGrp="1"/>
          </p:cNvSpPr>
          <p:nvPr>
            <p:ph sz="quarter" idx="14"/>
          </p:nvPr>
        </p:nvSpPr>
        <p:spPr>
          <a:xfrm>
            <a:off x="5300133" y="1587500"/>
            <a:ext cx="4267200" cy="3640667"/>
          </a:xfrm>
        </p:spPr>
        <p:txBody>
          <a:bodyPr>
            <a:normAutofit/>
          </a:bodyPr>
          <a:lstStyle>
            <a:lvl1pPr marL="0" indent="0">
              <a:buNone/>
              <a:defRPr sz="1333"/>
            </a:lvl1pPr>
            <a:lvl2pPr marL="380985" indent="0">
              <a:buNone/>
              <a:defRPr sz="1333"/>
            </a:lvl2pPr>
            <a:lvl3pPr marL="761970" indent="0">
              <a:buNone/>
              <a:defRPr sz="1333"/>
            </a:lvl3pPr>
            <a:lvl4pPr marL="1142954" indent="0">
              <a:buNone/>
              <a:defRPr sz="1333"/>
            </a:lvl4pPr>
            <a:lvl5pPr marL="1523939" indent="0">
              <a:buNone/>
              <a:defRPr sz="1333"/>
            </a:lvl5pPr>
          </a:lstStyle>
          <a:p>
            <a:pPr lvl="0"/>
            <a:r>
              <a:rPr lang="en-US" dirty="0"/>
              <a:t>Click to edit Master text styles</a:t>
            </a:r>
          </a:p>
        </p:txBody>
      </p:sp>
    </p:spTree>
    <p:extLst>
      <p:ext uri="{BB962C8B-B14F-4D97-AF65-F5344CB8AC3E}">
        <p14:creationId xmlns:p14="http://schemas.microsoft.com/office/powerpoint/2010/main" val="100799769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AC32CD6-D036-934C-B69A-42DA2AF3BC4D}"/>
              </a:ext>
            </a:extLst>
          </p:cNvPr>
          <p:cNvSpPr>
            <a:spLocks noGrp="1"/>
          </p:cNvSpPr>
          <p:nvPr>
            <p:ph type="sldNum" sz="quarter" idx="4"/>
          </p:nvPr>
        </p:nvSpPr>
        <p:spPr>
          <a:xfrm>
            <a:off x="9066897" y="5309102"/>
            <a:ext cx="593291" cy="305153"/>
          </a:xfrm>
          <a:prstGeom prst="rect">
            <a:avLst/>
          </a:prstGeom>
        </p:spPr>
        <p:txBody>
          <a:bodyPr rIns="0" bIns="0" anchor="b" anchorCtr="0"/>
          <a:lstStyle>
            <a:lvl1pPr algn="r">
              <a:defRPr sz="1222">
                <a:solidFill>
                  <a:srgbClr val="00446A"/>
                </a:solidFill>
              </a:defRPr>
            </a:lvl1pPr>
          </a:lstStyle>
          <a:p>
            <a:fld id="{90B00330-FA2B-C34D-87FC-EE1AEEE28A74}" type="slidenum">
              <a:rPr lang="en-US" smtClean="0"/>
              <a:pPr/>
              <a:t>‹#›</a:t>
            </a:fld>
            <a:endParaRPr lang="en-US" dirty="0">
              <a:solidFill>
                <a:srgbClr val="00446A"/>
              </a:solidFill>
            </a:endParaRPr>
          </a:p>
        </p:txBody>
      </p:sp>
    </p:spTree>
    <p:extLst>
      <p:ext uri="{BB962C8B-B14F-4D97-AF65-F5344CB8AC3E}">
        <p14:creationId xmlns:p14="http://schemas.microsoft.com/office/powerpoint/2010/main" val="79362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7"/>
            <a:ext cx="8636000" cy="1135944"/>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802570" y="2421822"/>
            <a:ext cx="8636000" cy="1250597"/>
          </a:xfrm>
        </p:spPr>
        <p:txBody>
          <a:bodyPr anchor="b"/>
          <a:lstStyle>
            <a:lvl1pPr marL="0" indent="0">
              <a:buNone/>
              <a:defRPr sz="2222">
                <a:solidFill>
                  <a:schemeClr val="tx1">
                    <a:tint val="7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E28F0C-4398-D841-B95D-1AB89121B987}"/>
              </a:ext>
            </a:extLst>
          </p:cNvPr>
          <p:cNvSpPr>
            <a:spLocks noGrp="1"/>
          </p:cNvSpPr>
          <p:nvPr>
            <p:ph type="sldNum" sz="quarter" idx="4"/>
          </p:nvPr>
        </p:nvSpPr>
        <p:spPr>
          <a:xfrm>
            <a:off x="9066897" y="5309102"/>
            <a:ext cx="593291" cy="305153"/>
          </a:xfrm>
          <a:prstGeom prst="rect">
            <a:avLst/>
          </a:prstGeom>
        </p:spPr>
        <p:txBody>
          <a:bodyPr rIns="0" bIns="0" anchor="b" anchorCtr="0"/>
          <a:lstStyle>
            <a:lvl1pPr algn="r">
              <a:defRPr sz="1222">
                <a:solidFill>
                  <a:srgbClr val="00446A"/>
                </a:solidFill>
              </a:defRPr>
            </a:lvl1pPr>
          </a:lstStyle>
          <a:p>
            <a:fld id="{90B00330-FA2B-C34D-87FC-EE1AEEE28A74}" type="slidenum">
              <a:rPr lang="en-US" smtClean="0"/>
              <a:pPr/>
              <a:t>‹#›</a:t>
            </a:fld>
            <a:endParaRPr lang="en-US" dirty="0">
              <a:solidFill>
                <a:srgbClr val="00446A"/>
              </a:solidFill>
            </a:endParaRPr>
          </a:p>
        </p:txBody>
      </p:sp>
    </p:spTree>
    <p:extLst>
      <p:ext uri="{BB962C8B-B14F-4D97-AF65-F5344CB8AC3E}">
        <p14:creationId xmlns:p14="http://schemas.microsoft.com/office/powerpoint/2010/main" val="5994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8000" y="1333501"/>
            <a:ext cx="4487333" cy="3771194"/>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771194"/>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6C6A76E-B8FB-824E-860F-0195C45A4D7C}"/>
              </a:ext>
            </a:extLst>
          </p:cNvPr>
          <p:cNvSpPr>
            <a:spLocks noGrp="1"/>
          </p:cNvSpPr>
          <p:nvPr>
            <p:ph type="sldNum" sz="quarter" idx="4"/>
          </p:nvPr>
        </p:nvSpPr>
        <p:spPr>
          <a:xfrm>
            <a:off x="9066897" y="5309102"/>
            <a:ext cx="593291" cy="305153"/>
          </a:xfrm>
          <a:prstGeom prst="rect">
            <a:avLst/>
          </a:prstGeom>
        </p:spPr>
        <p:txBody>
          <a:bodyPr rIns="0" bIns="0" anchor="b" anchorCtr="0"/>
          <a:lstStyle>
            <a:lvl1pPr algn="r">
              <a:defRPr sz="1222">
                <a:solidFill>
                  <a:srgbClr val="00446A"/>
                </a:solidFill>
              </a:defRPr>
            </a:lvl1pPr>
          </a:lstStyle>
          <a:p>
            <a:fld id="{90B00330-FA2B-C34D-87FC-EE1AEEE28A74}" type="slidenum">
              <a:rPr lang="en-US" smtClean="0"/>
              <a:pPr/>
              <a:t>‹#›</a:t>
            </a:fld>
            <a:endParaRPr lang="en-US" dirty="0">
              <a:solidFill>
                <a:srgbClr val="00446A"/>
              </a:solidFill>
            </a:endParaRPr>
          </a:p>
        </p:txBody>
      </p:sp>
    </p:spTree>
    <p:extLst>
      <p:ext uri="{BB962C8B-B14F-4D97-AF65-F5344CB8AC3E}">
        <p14:creationId xmlns:p14="http://schemas.microsoft.com/office/powerpoint/2010/main" val="186945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278820"/>
            <a:ext cx="4489098" cy="534458"/>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4" name="Content Placeholder 3"/>
          <p:cNvSpPr>
            <a:spLocks noGrp="1"/>
          </p:cNvSpPr>
          <p:nvPr>
            <p:ph sz="half" idx="2"/>
          </p:nvPr>
        </p:nvSpPr>
        <p:spPr>
          <a:xfrm>
            <a:off x="508000" y="1813279"/>
            <a:ext cx="4489098" cy="3291417"/>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2" y="1278820"/>
            <a:ext cx="4490861" cy="534458"/>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6" name="Content Placeholder 5"/>
          <p:cNvSpPr>
            <a:spLocks noGrp="1"/>
          </p:cNvSpPr>
          <p:nvPr>
            <p:ph sz="quarter" idx="4"/>
          </p:nvPr>
        </p:nvSpPr>
        <p:spPr>
          <a:xfrm>
            <a:off x="5161142" y="1813279"/>
            <a:ext cx="4490861" cy="3291417"/>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2A7135D-2D17-D044-B103-EA1653160645}"/>
              </a:ext>
            </a:extLst>
          </p:cNvPr>
          <p:cNvSpPr>
            <a:spLocks noGrp="1"/>
          </p:cNvSpPr>
          <p:nvPr>
            <p:ph type="sldNum" sz="quarter" idx="10"/>
          </p:nvPr>
        </p:nvSpPr>
        <p:spPr>
          <a:xfrm>
            <a:off x="9066897" y="5309102"/>
            <a:ext cx="593291" cy="305153"/>
          </a:xfrm>
          <a:prstGeom prst="rect">
            <a:avLst/>
          </a:prstGeom>
        </p:spPr>
        <p:txBody>
          <a:bodyPr rIns="0" bIns="0" anchor="b" anchorCtr="0"/>
          <a:lstStyle>
            <a:lvl1pPr algn="r">
              <a:defRPr sz="1222">
                <a:solidFill>
                  <a:srgbClr val="00446A"/>
                </a:solidFill>
              </a:defRPr>
            </a:lvl1pPr>
          </a:lstStyle>
          <a:p>
            <a:fld id="{90B00330-FA2B-C34D-87FC-EE1AEEE28A74}" type="slidenum">
              <a:rPr lang="en-US" smtClean="0"/>
              <a:pPr/>
              <a:t>‹#›</a:t>
            </a:fld>
            <a:endParaRPr lang="en-US" dirty="0">
              <a:solidFill>
                <a:srgbClr val="00446A"/>
              </a:solidFill>
            </a:endParaRPr>
          </a:p>
        </p:txBody>
      </p:sp>
    </p:spTree>
    <p:extLst>
      <p:ext uri="{BB962C8B-B14F-4D97-AF65-F5344CB8AC3E}">
        <p14:creationId xmlns:p14="http://schemas.microsoft.com/office/powerpoint/2010/main" val="40455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3F79270E-4794-5243-894F-997B305BBECF}"/>
              </a:ext>
            </a:extLst>
          </p:cNvPr>
          <p:cNvSpPr>
            <a:spLocks noGrp="1"/>
          </p:cNvSpPr>
          <p:nvPr>
            <p:ph type="sldNum" sz="quarter" idx="4"/>
          </p:nvPr>
        </p:nvSpPr>
        <p:spPr>
          <a:xfrm>
            <a:off x="9066897" y="5309102"/>
            <a:ext cx="593291" cy="305153"/>
          </a:xfrm>
          <a:prstGeom prst="rect">
            <a:avLst/>
          </a:prstGeom>
        </p:spPr>
        <p:txBody>
          <a:bodyPr rIns="0" bIns="0" anchor="b" anchorCtr="0"/>
          <a:lstStyle>
            <a:lvl1pPr algn="r">
              <a:defRPr sz="1222">
                <a:solidFill>
                  <a:srgbClr val="00446A"/>
                </a:solidFill>
              </a:defRPr>
            </a:lvl1pPr>
          </a:lstStyle>
          <a:p>
            <a:fld id="{90B00330-FA2B-C34D-87FC-EE1AEEE28A74}" type="slidenum">
              <a:rPr lang="en-US" smtClean="0"/>
              <a:pPr/>
              <a:t>‹#›</a:t>
            </a:fld>
            <a:endParaRPr lang="en-US" dirty="0">
              <a:solidFill>
                <a:srgbClr val="00446A"/>
              </a:solidFill>
            </a:endParaRPr>
          </a:p>
        </p:txBody>
      </p:sp>
    </p:spTree>
    <p:extLst>
      <p:ext uri="{BB962C8B-B14F-4D97-AF65-F5344CB8AC3E}">
        <p14:creationId xmlns:p14="http://schemas.microsoft.com/office/powerpoint/2010/main" val="49904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25B26B3-2EF0-CE4C-8947-B0D46D175F71}"/>
              </a:ext>
            </a:extLst>
          </p:cNvPr>
          <p:cNvSpPr>
            <a:spLocks noGrp="1"/>
          </p:cNvSpPr>
          <p:nvPr>
            <p:ph type="sldNum" sz="quarter" idx="4"/>
          </p:nvPr>
        </p:nvSpPr>
        <p:spPr>
          <a:xfrm>
            <a:off x="9066897" y="5309102"/>
            <a:ext cx="593291" cy="305153"/>
          </a:xfrm>
          <a:prstGeom prst="rect">
            <a:avLst/>
          </a:prstGeom>
        </p:spPr>
        <p:txBody>
          <a:bodyPr rIns="0" bIns="0" anchor="b" anchorCtr="0"/>
          <a:lstStyle>
            <a:lvl1pPr algn="r">
              <a:defRPr sz="1222">
                <a:solidFill>
                  <a:srgbClr val="00446A"/>
                </a:solidFill>
              </a:defRPr>
            </a:lvl1pPr>
          </a:lstStyle>
          <a:p>
            <a:fld id="{90B00330-FA2B-C34D-87FC-EE1AEEE28A74}" type="slidenum">
              <a:rPr lang="en-US" smtClean="0"/>
              <a:pPr/>
              <a:t>‹#›</a:t>
            </a:fld>
            <a:endParaRPr lang="en-US" dirty="0">
              <a:solidFill>
                <a:srgbClr val="00446A"/>
              </a:solidFill>
            </a:endParaRPr>
          </a:p>
        </p:txBody>
      </p:sp>
    </p:spTree>
    <p:extLst>
      <p:ext uri="{BB962C8B-B14F-4D97-AF65-F5344CB8AC3E}">
        <p14:creationId xmlns:p14="http://schemas.microsoft.com/office/powerpoint/2010/main" val="325850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3"/>
            <a:ext cx="3342570" cy="968374"/>
          </a:xfrm>
        </p:spPr>
        <p:txBody>
          <a:bodyPr anchor="b"/>
          <a:lstStyle>
            <a:lvl1pPr algn="l">
              <a:defRPr sz="2222" b="1"/>
            </a:lvl1pPr>
          </a:lstStyle>
          <a:p>
            <a:r>
              <a:rPr lang="en-US"/>
              <a:t>Click to edit Master title style</a:t>
            </a:r>
          </a:p>
        </p:txBody>
      </p:sp>
      <p:sp>
        <p:nvSpPr>
          <p:cNvPr id="3" name="Content Placeholder 2"/>
          <p:cNvSpPr>
            <a:spLocks noGrp="1"/>
          </p:cNvSpPr>
          <p:nvPr>
            <p:ph idx="1"/>
          </p:nvPr>
        </p:nvSpPr>
        <p:spPr>
          <a:xfrm>
            <a:off x="3972278" y="227544"/>
            <a:ext cx="5679722" cy="4877153"/>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7"/>
            <a:ext cx="3342570" cy="3908778"/>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7" name="Slide Number Placeholder 5">
            <a:extLst>
              <a:ext uri="{FF2B5EF4-FFF2-40B4-BE49-F238E27FC236}">
                <a16:creationId xmlns:a16="http://schemas.microsoft.com/office/drawing/2014/main" id="{61527CD8-BA62-B64F-A712-3CA34E63F76B}"/>
              </a:ext>
            </a:extLst>
          </p:cNvPr>
          <p:cNvSpPr>
            <a:spLocks noGrp="1"/>
          </p:cNvSpPr>
          <p:nvPr>
            <p:ph type="sldNum" sz="quarter" idx="4"/>
          </p:nvPr>
        </p:nvSpPr>
        <p:spPr>
          <a:xfrm>
            <a:off x="9066897" y="5309102"/>
            <a:ext cx="593291" cy="305153"/>
          </a:xfrm>
          <a:prstGeom prst="rect">
            <a:avLst/>
          </a:prstGeom>
        </p:spPr>
        <p:txBody>
          <a:bodyPr rIns="0" bIns="0" anchor="b" anchorCtr="0"/>
          <a:lstStyle>
            <a:lvl1pPr algn="r">
              <a:defRPr sz="1222">
                <a:solidFill>
                  <a:srgbClr val="00446A"/>
                </a:solidFill>
              </a:defRPr>
            </a:lvl1pPr>
          </a:lstStyle>
          <a:p>
            <a:fld id="{90B00330-FA2B-C34D-87FC-EE1AEEE28A74}" type="slidenum">
              <a:rPr lang="en-US" smtClean="0"/>
              <a:pPr/>
              <a:t>‹#›</a:t>
            </a:fld>
            <a:endParaRPr lang="en-US" dirty="0">
              <a:solidFill>
                <a:srgbClr val="00446A"/>
              </a:solidFill>
            </a:endParaRPr>
          </a:p>
        </p:txBody>
      </p:sp>
    </p:spTree>
    <p:extLst>
      <p:ext uri="{BB962C8B-B14F-4D97-AF65-F5344CB8AC3E}">
        <p14:creationId xmlns:p14="http://schemas.microsoft.com/office/powerpoint/2010/main" val="251802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1"/>
            <a:ext cx="6096000" cy="472723"/>
          </a:xfrm>
        </p:spPr>
        <p:txBody>
          <a:bodyPr anchor="b"/>
          <a:lstStyle>
            <a:lvl1pPr algn="l">
              <a:defRPr sz="2222" b="1"/>
            </a:lvl1pPr>
          </a:lstStyle>
          <a:p>
            <a:r>
              <a:rPr lang="en-US"/>
              <a:t>Click to edit Master title style</a:t>
            </a:r>
          </a:p>
        </p:txBody>
      </p:sp>
      <p:sp>
        <p:nvSpPr>
          <p:cNvPr id="3" name="Picture Placeholder 2"/>
          <p:cNvSpPr>
            <a:spLocks noGrp="1"/>
          </p:cNvSpPr>
          <p:nvPr>
            <p:ph type="pic" idx="1"/>
          </p:nvPr>
        </p:nvSpPr>
        <p:spPr>
          <a:xfrm>
            <a:off x="1991431" y="511528"/>
            <a:ext cx="6096000" cy="3429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en-US"/>
          </a:p>
        </p:txBody>
      </p:sp>
      <p:sp>
        <p:nvSpPr>
          <p:cNvPr id="6" name="Slide Number Placeholder 5">
            <a:extLst>
              <a:ext uri="{FF2B5EF4-FFF2-40B4-BE49-F238E27FC236}">
                <a16:creationId xmlns:a16="http://schemas.microsoft.com/office/drawing/2014/main" id="{4261BE8B-BB79-7C48-9F5B-11E3A42DED7E}"/>
              </a:ext>
            </a:extLst>
          </p:cNvPr>
          <p:cNvSpPr>
            <a:spLocks noGrp="1"/>
          </p:cNvSpPr>
          <p:nvPr>
            <p:ph type="sldNum" sz="quarter" idx="4"/>
          </p:nvPr>
        </p:nvSpPr>
        <p:spPr>
          <a:xfrm>
            <a:off x="9066897" y="5309102"/>
            <a:ext cx="593291" cy="305153"/>
          </a:xfrm>
          <a:prstGeom prst="rect">
            <a:avLst/>
          </a:prstGeom>
        </p:spPr>
        <p:txBody>
          <a:bodyPr rIns="0" bIns="0" anchor="b" anchorCtr="0"/>
          <a:lstStyle>
            <a:lvl1pPr algn="r">
              <a:defRPr sz="1222">
                <a:solidFill>
                  <a:srgbClr val="00446A"/>
                </a:solidFill>
              </a:defRPr>
            </a:lvl1pPr>
          </a:lstStyle>
          <a:p>
            <a:fld id="{90B00330-FA2B-C34D-87FC-EE1AEEE28A74}" type="slidenum">
              <a:rPr lang="en-US" smtClean="0"/>
              <a:pPr/>
              <a:t>‹#›</a:t>
            </a:fld>
            <a:endParaRPr lang="en-US" dirty="0">
              <a:solidFill>
                <a:srgbClr val="00446A"/>
              </a:solidFill>
            </a:endParaRPr>
          </a:p>
        </p:txBody>
      </p:sp>
    </p:spTree>
    <p:extLst>
      <p:ext uri="{BB962C8B-B14F-4D97-AF65-F5344CB8AC3E}">
        <p14:creationId xmlns:p14="http://schemas.microsoft.com/office/powerpoint/2010/main" val="429140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9306"/>
            <a:ext cx="9144000" cy="952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8000" y="1333501"/>
            <a:ext cx="9144000" cy="37711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66897" y="5309102"/>
            <a:ext cx="593291" cy="305153"/>
          </a:xfrm>
          <a:prstGeom prst="rect">
            <a:avLst/>
          </a:prstGeom>
        </p:spPr>
        <p:txBody>
          <a:bodyPr rIns="0" bIns="0" anchor="b" anchorCtr="0"/>
          <a:lstStyle>
            <a:lvl1pPr algn="r">
              <a:defRPr sz="1222">
                <a:solidFill>
                  <a:srgbClr val="00446A"/>
                </a:solidFill>
              </a:defRPr>
            </a:lvl1pPr>
          </a:lstStyle>
          <a:p>
            <a:fld id="{90B00330-FA2B-C34D-87FC-EE1AEEE28A74}" type="slidenum">
              <a:rPr lang="en-US" smtClean="0"/>
              <a:pPr/>
              <a:t>‹#›</a:t>
            </a:fld>
            <a:endParaRPr lang="en-US" dirty="0">
              <a:solidFill>
                <a:srgbClr val="00446A"/>
              </a:solidFill>
            </a:endParaRPr>
          </a:p>
        </p:txBody>
      </p:sp>
      <p:pic>
        <p:nvPicPr>
          <p:cNvPr id="5" name="Picture 4" descr="A close up of a sign&#10;&#10;Description automatically generated">
            <a:extLst>
              <a:ext uri="{FF2B5EF4-FFF2-40B4-BE49-F238E27FC236}">
                <a16:creationId xmlns:a16="http://schemas.microsoft.com/office/drawing/2014/main" id="{C4A5AE01-27B3-D848-854D-1F41F422CAE7}"/>
              </a:ext>
            </a:extLst>
          </p:cNvPr>
          <p:cNvPicPr>
            <a:picLocks noChangeAspect="1"/>
          </p:cNvPicPr>
          <p:nvPr userDrawn="1"/>
        </p:nvPicPr>
        <p:blipFill>
          <a:blip r:embed="rId11"/>
          <a:stretch>
            <a:fillRect/>
          </a:stretch>
        </p:blipFill>
        <p:spPr>
          <a:xfrm>
            <a:off x="443484" y="4913376"/>
            <a:ext cx="2266498" cy="699376"/>
          </a:xfrm>
          <a:prstGeom prst="rect">
            <a:avLst/>
          </a:prstGeom>
        </p:spPr>
      </p:pic>
    </p:spTree>
    <p:extLst>
      <p:ext uri="{BB962C8B-B14F-4D97-AF65-F5344CB8AC3E}">
        <p14:creationId xmlns:p14="http://schemas.microsoft.com/office/powerpoint/2010/main" val="222098832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hdr="0" ftr="0" dt="0"/>
  <p:txStyles>
    <p:titleStyle>
      <a:lvl1pPr algn="ctr" defTabSz="507995" rtl="0" eaLnBrk="1" latinLnBrk="0" hangingPunct="1">
        <a:spcBef>
          <a:spcPct val="0"/>
        </a:spcBef>
        <a:buNone/>
        <a:defRPr sz="4000" kern="1200">
          <a:solidFill>
            <a:schemeClr val="tx1"/>
          </a:solidFill>
          <a:latin typeface="+mj-lt"/>
          <a:ea typeface="+mj-ea"/>
          <a:cs typeface="+mj-cs"/>
        </a:defRPr>
      </a:lvl1pPr>
    </p:titleStyle>
    <p:bodyStyle>
      <a:lvl1pPr marL="0" indent="0" algn="l" defTabSz="507995" rtl="0" eaLnBrk="1" latinLnBrk="0" hangingPunct="1">
        <a:spcBef>
          <a:spcPct val="20000"/>
        </a:spcBef>
        <a:buFont typeface="Arial"/>
        <a:buNone/>
        <a:defRPr sz="3200" kern="1200">
          <a:solidFill>
            <a:schemeClr val="tx1"/>
          </a:solidFill>
          <a:latin typeface="+mn-lt"/>
          <a:ea typeface="+mn-ea"/>
          <a:cs typeface="+mn-cs"/>
        </a:defRPr>
      </a:lvl1pPr>
      <a:lvl2pPr marL="825492" indent="-317497" algn="l" defTabSz="507995" rtl="0" eaLnBrk="1" latinLnBrk="0" hangingPunct="1">
        <a:spcBef>
          <a:spcPct val="20000"/>
        </a:spcBef>
        <a:buFont typeface="Arial"/>
        <a:buChar char="–"/>
        <a:defRPr sz="2800" kern="1200">
          <a:solidFill>
            <a:schemeClr val="tx1"/>
          </a:solidFill>
          <a:latin typeface="+mn-lt"/>
          <a:ea typeface="+mn-ea"/>
          <a:cs typeface="+mn-cs"/>
        </a:defRPr>
      </a:lvl2pPr>
      <a:lvl3pPr marL="1269987" indent="-253997" algn="l" defTabSz="507995" rtl="0" eaLnBrk="1" latinLnBrk="0" hangingPunct="1">
        <a:spcBef>
          <a:spcPct val="20000"/>
        </a:spcBef>
        <a:buFont typeface="Arial"/>
        <a:buChar char="•"/>
        <a:defRPr sz="2600" kern="1200">
          <a:solidFill>
            <a:schemeClr val="tx1"/>
          </a:solidFill>
          <a:latin typeface="+mn-lt"/>
          <a:ea typeface="+mn-ea"/>
          <a:cs typeface="+mn-cs"/>
        </a:defRPr>
      </a:lvl3pPr>
      <a:lvl4pPr marL="1777982" indent="-253997" algn="l" defTabSz="507995" rtl="0" eaLnBrk="1" latinLnBrk="0" hangingPunct="1">
        <a:spcBef>
          <a:spcPct val="20000"/>
        </a:spcBef>
        <a:buFont typeface="Arial"/>
        <a:buChar char="–"/>
        <a:defRPr sz="2400" kern="1200">
          <a:solidFill>
            <a:schemeClr val="tx1"/>
          </a:solidFill>
          <a:latin typeface="+mn-lt"/>
          <a:ea typeface="+mn-ea"/>
          <a:cs typeface="+mn-cs"/>
        </a:defRPr>
      </a:lvl4pPr>
      <a:lvl5pPr marL="2285977" indent="-253997" algn="l" defTabSz="507995" rtl="0" eaLnBrk="1" latinLnBrk="0" hangingPunct="1">
        <a:spcBef>
          <a:spcPct val="20000"/>
        </a:spcBef>
        <a:buFont typeface="Arial"/>
        <a:buChar char="»"/>
        <a:defRPr sz="2200" kern="1200">
          <a:solidFill>
            <a:schemeClr val="tx1"/>
          </a:solidFill>
          <a:latin typeface="+mn-lt"/>
          <a:ea typeface="+mn-ea"/>
          <a:cs typeface="+mn-cs"/>
        </a:defRPr>
      </a:lvl5pPr>
      <a:lvl6pPr marL="2793972" indent="-253997" algn="l" defTabSz="507995" rtl="0" eaLnBrk="1" latinLnBrk="0" hangingPunct="1">
        <a:spcBef>
          <a:spcPct val="20000"/>
        </a:spcBef>
        <a:buFont typeface="Arial"/>
        <a:buChar char="•"/>
        <a:defRPr sz="2222"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22"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22"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22" kern="1200">
          <a:solidFill>
            <a:schemeClr val="tx1"/>
          </a:solidFill>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userDrawn="1">
          <p15:clr>
            <a:srgbClr val="F26B43"/>
          </p15:clr>
        </p15:guide>
        <p15:guide id="2" pos="3200" userDrawn="1">
          <p15:clr>
            <a:srgbClr val="F26B43"/>
          </p15:clr>
        </p15:guide>
        <p15:guide id="3" orient="horz" pos="35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helmet, lamp, drawing, hat&#10;&#10;Description automatically generated">
            <a:extLst>
              <a:ext uri="{FF2B5EF4-FFF2-40B4-BE49-F238E27FC236}">
                <a16:creationId xmlns:a16="http://schemas.microsoft.com/office/drawing/2014/main" id="{5CA9245C-11FF-9247-9E9E-2E248495D519}"/>
              </a:ext>
            </a:extLst>
          </p:cNvPr>
          <p:cNvPicPr>
            <a:picLocks noChangeAspect="1"/>
          </p:cNvPicPr>
          <p:nvPr userDrawn="1"/>
        </p:nvPicPr>
        <p:blipFill rotWithShape="1">
          <a:blip r:embed="rId7">
            <a:alphaModFix amt="20000"/>
          </a:blip>
          <a:srcRect l="16151" b="11994"/>
          <a:stretch/>
        </p:blipFill>
        <p:spPr>
          <a:xfrm>
            <a:off x="0" y="861510"/>
            <a:ext cx="4510054" cy="4853490"/>
          </a:xfrm>
          <a:prstGeom prst="rect">
            <a:avLst/>
          </a:prstGeom>
        </p:spPr>
      </p:pic>
      <p:sp>
        <p:nvSpPr>
          <p:cNvPr id="2" name="Title Placeholder 1"/>
          <p:cNvSpPr>
            <a:spLocks noGrp="1"/>
          </p:cNvSpPr>
          <p:nvPr>
            <p:ph type="title"/>
          </p:nvPr>
        </p:nvSpPr>
        <p:spPr>
          <a:xfrm>
            <a:off x="508000" y="1061720"/>
            <a:ext cx="9144000" cy="15839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8000" y="2755392"/>
            <a:ext cx="9144000" cy="25316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close up of a sign&#10;&#10;Description automatically generated">
            <a:extLst>
              <a:ext uri="{FF2B5EF4-FFF2-40B4-BE49-F238E27FC236}">
                <a16:creationId xmlns:a16="http://schemas.microsoft.com/office/drawing/2014/main" id="{22DB5478-0DF7-8F43-915A-18D6A9554154}"/>
              </a:ext>
            </a:extLst>
          </p:cNvPr>
          <p:cNvPicPr>
            <a:picLocks noChangeAspect="1"/>
          </p:cNvPicPr>
          <p:nvPr userDrawn="1"/>
        </p:nvPicPr>
        <p:blipFill>
          <a:blip r:embed="rId8"/>
          <a:stretch>
            <a:fillRect/>
          </a:stretch>
        </p:blipFill>
        <p:spPr>
          <a:xfrm>
            <a:off x="443484" y="147828"/>
            <a:ext cx="2775204" cy="856348"/>
          </a:xfrm>
          <a:prstGeom prst="rect">
            <a:avLst/>
          </a:prstGeom>
        </p:spPr>
      </p:pic>
    </p:spTree>
    <p:extLst>
      <p:ext uri="{BB962C8B-B14F-4D97-AF65-F5344CB8AC3E}">
        <p14:creationId xmlns:p14="http://schemas.microsoft.com/office/powerpoint/2010/main" val="24084743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ftr="0" dt="0"/>
  <p:txStyles>
    <p:titleStyle>
      <a:lvl1pPr algn="ctr" defTabSz="507995" rtl="0" eaLnBrk="1" latinLnBrk="0" hangingPunct="1">
        <a:spcBef>
          <a:spcPct val="0"/>
        </a:spcBef>
        <a:buNone/>
        <a:defRPr sz="4000" kern="1200">
          <a:solidFill>
            <a:schemeClr val="tx1"/>
          </a:solidFill>
          <a:latin typeface="+mj-lt"/>
          <a:ea typeface="+mj-ea"/>
          <a:cs typeface="+mj-cs"/>
        </a:defRPr>
      </a:lvl1pPr>
    </p:titleStyle>
    <p:bodyStyle>
      <a:lvl1pPr marL="0" indent="0" algn="l" defTabSz="507995" rtl="0" eaLnBrk="1" latinLnBrk="0" hangingPunct="1">
        <a:spcBef>
          <a:spcPct val="20000"/>
        </a:spcBef>
        <a:buFont typeface="Arial"/>
        <a:buNone/>
        <a:defRPr sz="3200" kern="1200">
          <a:solidFill>
            <a:schemeClr val="tx1"/>
          </a:solidFill>
          <a:latin typeface="+mn-lt"/>
          <a:ea typeface="+mn-ea"/>
          <a:cs typeface="+mn-cs"/>
        </a:defRPr>
      </a:lvl1pPr>
      <a:lvl2pPr marL="825492" indent="-317497" algn="l" defTabSz="507995" rtl="0" eaLnBrk="1" latinLnBrk="0" hangingPunct="1">
        <a:spcBef>
          <a:spcPct val="20000"/>
        </a:spcBef>
        <a:buFont typeface="Arial"/>
        <a:buChar char="–"/>
        <a:defRPr sz="2800" kern="1200">
          <a:solidFill>
            <a:schemeClr val="tx1"/>
          </a:solidFill>
          <a:latin typeface="+mn-lt"/>
          <a:ea typeface="+mn-ea"/>
          <a:cs typeface="+mn-cs"/>
        </a:defRPr>
      </a:lvl2pPr>
      <a:lvl3pPr marL="1269987" indent="-253997" algn="l" defTabSz="507995" rtl="0" eaLnBrk="1" latinLnBrk="0" hangingPunct="1">
        <a:spcBef>
          <a:spcPct val="20000"/>
        </a:spcBef>
        <a:buFont typeface="Arial"/>
        <a:buChar char="•"/>
        <a:defRPr sz="2600" kern="1200">
          <a:solidFill>
            <a:schemeClr val="tx1"/>
          </a:solidFill>
          <a:latin typeface="+mn-lt"/>
          <a:ea typeface="+mn-ea"/>
          <a:cs typeface="+mn-cs"/>
        </a:defRPr>
      </a:lvl3pPr>
      <a:lvl4pPr marL="1777982" indent="-253997" algn="l" defTabSz="507995" rtl="0" eaLnBrk="1" latinLnBrk="0" hangingPunct="1">
        <a:spcBef>
          <a:spcPct val="20000"/>
        </a:spcBef>
        <a:buFont typeface="Arial"/>
        <a:buChar char="–"/>
        <a:defRPr sz="2400" kern="1200">
          <a:solidFill>
            <a:schemeClr val="tx1"/>
          </a:solidFill>
          <a:latin typeface="+mn-lt"/>
          <a:ea typeface="+mn-ea"/>
          <a:cs typeface="+mn-cs"/>
        </a:defRPr>
      </a:lvl4pPr>
      <a:lvl5pPr marL="2285977" indent="-253997" algn="l" defTabSz="507995" rtl="0" eaLnBrk="1" latinLnBrk="0" hangingPunct="1">
        <a:spcBef>
          <a:spcPct val="20000"/>
        </a:spcBef>
        <a:buFont typeface="Arial"/>
        <a:buChar char="»"/>
        <a:defRPr sz="2200" kern="1200">
          <a:solidFill>
            <a:schemeClr val="tx1"/>
          </a:solidFill>
          <a:latin typeface="+mn-lt"/>
          <a:ea typeface="+mn-ea"/>
          <a:cs typeface="+mn-cs"/>
        </a:defRPr>
      </a:lvl5pPr>
      <a:lvl6pPr marL="2793972" indent="-253997" algn="l" defTabSz="507995" rtl="0" eaLnBrk="1" latinLnBrk="0" hangingPunct="1">
        <a:spcBef>
          <a:spcPct val="20000"/>
        </a:spcBef>
        <a:buFont typeface="Arial"/>
        <a:buChar char="•"/>
        <a:defRPr sz="2222"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22"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22"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22" kern="1200">
          <a:solidFill>
            <a:schemeClr val="tx1"/>
          </a:solidFill>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hyperlink" Target="https://www.whitehouse.gov/wp-content/uploads/2017/12/Enhancing-the-Security-and-Integrity-of-Americas-Research-Enterprise-June-2020.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hyperlink" Target="https://www.nsf.gov/news/special_reports/jasonsecurity/JSR-19-2IFundamentalResearchSecurity_12062019FINAL.pdf" TargetMode="External"/><Relationship Id="rId5" Type="http://schemas.openxmlformats.org/officeDocument/2006/relationships/diagramQuickStyle" Target="../diagrams/quickStyle1.xml"/><Relationship Id="rId10" Type="http://schemas.openxmlformats.org/officeDocument/2006/relationships/hyperlink" Target="https://www.whitehouse.gov/wp-content/uploads/2019/11/Summary-of-JCORE-Summit-November-2019.pdf" TargetMode="External"/><Relationship Id="rId4" Type="http://schemas.openxmlformats.org/officeDocument/2006/relationships/diagramLayout" Target="../diagrams/layout1.xml"/><Relationship Id="rId9" Type="http://schemas.openxmlformats.org/officeDocument/2006/relationships/hyperlink" Target="https://www.whitehouse.gov/ost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zEh7DxMThk&amp;feature=youtu.be"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gif"/><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www.nsf.gov/bfa/dias/policy/papp/pappg20_1/faqs_cps20_1.pdf" TargetMode="External"/><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www.nsf.gov/bfa/dias/policy/nsfapprovedformats/cps.pdf" TargetMode="External"/><Relationship Id="rId5" Type="http://schemas.openxmlformats.org/officeDocument/2006/relationships/hyperlink" Target="https://www.ncbi.nlm.nih.gov/sciencv/" TargetMode="External"/><Relationship Id="rId4" Type="http://schemas.openxmlformats.org/officeDocument/2006/relationships/hyperlink" Target="https://www.nsf.gov/bfa/dias/policy/cps.js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nsf.gov/bfa/dias/policy/fedrtc/agencyspecifics/nsf_sigchg1020.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www.sciencemag.org/news/2020/06/fifty-four-scientists-have-lost-their-jobs-result-nih-probe-foreign-ties"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grants.nih.gov/policy/protecting-innovation.htm#:~:text=NIH%20and%20the%20biomedical%20research,information%20of%20the%20participating%20countries."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https://grants.nih.gov/policy/protecting-innovation.htm#:~:text=NIH%20and%20the%20biomedical%20research,information%20of%20the%20participating%20countries."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grants.nih.gov/faqs#/other-support-and-foreign-components.htm?anchor=header11675" TargetMode="External"/><Relationship Id="rId2" Type="http://schemas.openxmlformats.org/officeDocument/2006/relationships/hyperlink" Target="https://grants.nih.gov/grants/guide/notice-files/NOT-OD-19-114.html" TargetMode="External"/><Relationship Id="rId1" Type="http://schemas.openxmlformats.org/officeDocument/2006/relationships/slideLayout" Target="../slideLayouts/slideLayout11.xml"/><Relationship Id="rId5" Type="http://schemas.openxmlformats.org/officeDocument/2006/relationships/hyperlink" Target="https://pixabay.com/en/memory-reminders-reminder-279904/" TargetMode="Externa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s://nexus.od.nih.gov/all/2020/07/08/addressing-foreign-interference-and-associated-risks-to-the-integrity-of-biomedical-research-and-how-you-can-help/"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hyperlink" Target="https://www.directives.doe.gov/directives-documents/400-series/0486.1-BOrder-a/@@images/file" TargetMode="External"/><Relationship Id="rId2" Type="http://schemas.openxmlformats.org/officeDocument/2006/relationships/hyperlink" Target="https://www.directives.doe.gov/directives-documents/400-series/0486.1-BOrder/@@images/file." TargetMode="Externa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hyperlink" Target="https://www.directives.doe.gov/directives-documents/100-series/0142.3-BOrder-A-chg2-ltdchg/@@images/fil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directives.doe.gov/directives-documents/400-series/0486.1-BOrder-a/@@images/file"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turtzonthego.blogspot.com/2015_08_01_archive.html" TargetMode="External"/><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research.tennessee.edu/wp-content/uploads/sites/11/2020/04/Mar-20-2019-OUSD-Research-Protection-Memo.pdf"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turtzonthego.blogspot.com/2015_08_01_archive.html" TargetMode="External"/><Relationship Id="rId5" Type="http://schemas.openxmlformats.org/officeDocument/2006/relationships/image" Target="../media/image10.jpg"/><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acquisition.gov/FAR-Case-2019-009/889_Part_B" TargetMode="External"/><Relationship Id="rId1" Type="http://schemas.openxmlformats.org/officeDocument/2006/relationships/slideLayout" Target="../slideLayouts/slideLayout2.xml"/><Relationship Id="rId5" Type="http://schemas.openxmlformats.org/officeDocument/2006/relationships/hyperlink" Target="http://turtzonthego.blogspot.com/2015_08_01_archive.html" TargetMode="External"/><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hyperlink" Target="https://www.ecfr.gov/cgi-bin/text-idx?SID=1bbe29565e588cf98c0a2333a79a4854&amp;mc=true&amp;node=se2.1.200_1216&amp;rgn=div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turtzonthego.blogspot.com/2015_08_01_archive.html" TargetMode="External"/><Relationship Id="rId5" Type="http://schemas.openxmlformats.org/officeDocument/2006/relationships/image" Target="../media/image10.jpg"/><Relationship Id="rId4" Type="http://schemas.openxmlformats.org/officeDocument/2006/relationships/hyperlink" Target="https://www.acquisition.gov/FAR-Case-2019-009/889_Part_B"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ww.aau.edu/sites/default/files/AAU-Files/Key-Issues/Science-Security/PL_CI_Bulletin.pdf" TargetMode="External"/><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fbi.gov/investigate/counterintelligence/most-wanted" TargetMode="External"/><Relationship Id="rId5" Type="http://schemas.openxmlformats.org/officeDocument/2006/relationships/hyperlink" Target="https://research.jhu.edu/jhura/wp-content/uploads/sites/2/2020/07/PSA-On-Talent-Plans-Final-20200717.pdf" TargetMode="External"/><Relationship Id="rId10" Type="http://schemas.openxmlformats.org/officeDocument/2006/relationships/hyperlink" Target="http://turtzonthego.blogspot.com/2015_08_01_archive.html" TargetMode="External"/><Relationship Id="rId4" Type="http://schemas.openxmlformats.org/officeDocument/2006/relationships/hyperlink" Target="https://www.ic3.gov/media/news/2020/200728.pdf" TargetMode="External"/><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https://www.nih.gov/about-nih/who-we-are/nih-director/statements/statement-protecting-integrity-us-biomedical-research"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hyperlink" Target="https://republicans-oversight.house.gov/wp-content/uploads/2020/05/Letter-FDI-Higher-Education.pdf" TargetMode="External"/><Relationship Id="rId2" Type="http://schemas.openxmlformats.org/officeDocument/2006/relationships/hyperlink" Target="https://www.portman.senate.gov/sites/default/files/2020-06/Final%20Safegaurding%20American%20Innovation%20Act%20Bill%20Text.pdf" TargetMode="External"/><Relationship Id="rId1" Type="http://schemas.openxmlformats.org/officeDocument/2006/relationships/slideLayout" Target="../slideLayouts/slideLayout2.xml"/><Relationship Id="rId6" Type="http://schemas.openxmlformats.org/officeDocument/2006/relationships/hyperlink" Target="http://turtzonthego.blogspot.com/2015_08_01_archive.html" TargetMode="External"/><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dhs.gov/news/2020/09/24/dhs-proposes-change-admission-period-structure-f-j-and-i-nonimmigrants" TargetMode="External"/><Relationship Id="rId4" Type="http://schemas.openxmlformats.org/officeDocument/2006/relationships/hyperlink" Target="http://turtzonthego.blogspot.com/2015_08_01_archive.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turtzonthego.blogspot.com/2015_08_01_archive.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defense.gov/2020/Aug/28/2002486659/-1/-1/1/LINK_2_1237_TRANCHE_1_QUALIFIYING_ENTITIES.PDF" TargetMode="External"/><Relationship Id="rId2" Type="http://schemas.openxmlformats.org/officeDocument/2006/relationships/hyperlink" Target="https://www.dol.gov/agencies/ofccp/debarred-list" TargetMode="External"/><Relationship Id="rId1" Type="http://schemas.openxmlformats.org/officeDocument/2006/relationships/slideLayout" Target="../slideLayouts/slideLayout11.xml"/><Relationship Id="rId5" Type="http://schemas.openxmlformats.org/officeDocument/2006/relationships/hyperlink" Target="https://www.ndia.org/policy/section-889" TargetMode="External"/><Relationship Id="rId4" Type="http://schemas.openxmlformats.org/officeDocument/2006/relationships/hyperlink" Target="https://unitracker.aspi.org.a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hyperlink" Target="https://www.whitehouse.gov/wp-content/uploads/2017/12/Enhancing-the-Security-and-Integrity-of-Americas-Research-Enterprise-June-2020.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hyperlink" Target="https://www.nsf.gov/news/special_reports/jasonsecurity/JSR-19-2IFundamentalResearchSecurity_12062019FINAL.pdf" TargetMode="External"/><Relationship Id="rId5" Type="http://schemas.openxmlformats.org/officeDocument/2006/relationships/diagramQuickStyle" Target="../diagrams/quickStyle2.xml"/><Relationship Id="rId10" Type="http://schemas.openxmlformats.org/officeDocument/2006/relationships/hyperlink" Target="https://www.whitehouse.gov/wp-content/uploads/2019/11/Summary-of-JCORE-Summit-November-2019.pdf" TargetMode="External"/><Relationship Id="rId4" Type="http://schemas.openxmlformats.org/officeDocument/2006/relationships/diagramLayout" Target="../diagrams/layout2.xml"/><Relationship Id="rId9" Type="http://schemas.openxmlformats.org/officeDocument/2006/relationships/hyperlink" Target="https://www.whitehouse.gov/ost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hyperlink" Target="https://nihvirtualseminar2020.vfairs.com/" TargetMode="Externa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asce.tamus.edu/wp-content/uploads/2020/07/psa-talent-programs.pdf"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hyperlink" Target="https://grants.nih.gov/policy/protecting-innovation.htm" TargetMode="External"/><Relationship Id="rId4" Type="http://schemas.openxmlformats.org/officeDocument/2006/relationships/hyperlink" Target="https://www.whitehouse.gov/wp-content/uploads/2017/12/Enhancing-the-Security-and-Integrity-of-Americas-Research-Enterprise-June-2020.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nexus.od.nih.gov/all/2020/07/08/addressing-foreign-interference-and-associated-risks-to-the-integrity-of-biomedical-research-and-how-you-can-help/"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hyperlink" Target="https://nsfpolicyoutreach.com/" TargetMode="External"/><Relationship Id="rId4" Type="http://schemas.openxmlformats.org/officeDocument/2006/relationships/hyperlink" Target="https://grants.nih.gov/node/1762"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turtzonthego.blogspot.com/2015_08_01_archive.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ationalreview.com/2020/02/charles-lieber-case-why-american-scientists-take-chinese-money/"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EA18CE-427A-8844-BF04-683640CB528D}"/>
              </a:ext>
            </a:extLst>
          </p:cNvPr>
          <p:cNvSpPr>
            <a:spLocks noGrp="1"/>
          </p:cNvSpPr>
          <p:nvPr>
            <p:ph type="ctrTitle"/>
          </p:nvPr>
        </p:nvSpPr>
        <p:spPr>
          <a:xfrm>
            <a:off x="726040" y="1638682"/>
            <a:ext cx="8636000" cy="1225550"/>
          </a:xfrm>
        </p:spPr>
        <p:txBody>
          <a:bodyPr>
            <a:normAutofit fontScale="90000"/>
          </a:bodyPr>
          <a:lstStyle/>
          <a:p>
            <a:r>
              <a:rPr lang="en-US" sz="3100" b="1" dirty="0"/>
              <a:t>Foreign Influence Requirements Roundup</a:t>
            </a:r>
            <a:r>
              <a:rPr lang="en-US" sz="3100" dirty="0"/>
              <a:t/>
            </a:r>
            <a:br>
              <a:rPr lang="en-US" sz="3100" dirty="0"/>
            </a:br>
            <a:r>
              <a:rPr lang="en-US" sz="3100" b="1" i="1" dirty="0"/>
              <a:t>Agency by Agency Current Expectations Plus A Sneak Peek at What we Think is Coming</a:t>
            </a:r>
            <a:r>
              <a:rPr lang="en-US" dirty="0"/>
              <a:t/>
            </a:r>
            <a:br>
              <a:rPr lang="en-US" dirty="0"/>
            </a:br>
            <a:endParaRPr lang="en-GB" dirty="0"/>
          </a:p>
        </p:txBody>
      </p:sp>
      <p:sp>
        <p:nvSpPr>
          <p:cNvPr id="5" name="Subtitle 4">
            <a:extLst>
              <a:ext uri="{FF2B5EF4-FFF2-40B4-BE49-F238E27FC236}">
                <a16:creationId xmlns:a16="http://schemas.microsoft.com/office/drawing/2014/main" id="{E811CA42-D036-9C4C-950D-7D5F0098E4F4}"/>
              </a:ext>
            </a:extLst>
          </p:cNvPr>
          <p:cNvSpPr>
            <a:spLocks noGrp="1"/>
          </p:cNvSpPr>
          <p:nvPr>
            <p:ph type="subTitle" idx="1"/>
          </p:nvPr>
        </p:nvSpPr>
        <p:spPr>
          <a:xfrm>
            <a:off x="1955514" y="3129922"/>
            <a:ext cx="5441879" cy="1996883"/>
          </a:xfrm>
        </p:spPr>
        <p:txBody>
          <a:bodyPr>
            <a:noAutofit/>
          </a:bodyPr>
          <a:lstStyle/>
          <a:p>
            <a:pPr algn="l"/>
            <a:r>
              <a:rPr lang="en-US" sz="1600" b="1" dirty="0"/>
              <a:t>Jim Luther,</a:t>
            </a:r>
            <a:r>
              <a:rPr lang="en-US" sz="1600" dirty="0"/>
              <a:t> Associate Vice President Finance &amp; Compliance Officer</a:t>
            </a:r>
          </a:p>
          <a:p>
            <a:pPr algn="l"/>
            <a:r>
              <a:rPr lang="en-US" sz="1600" dirty="0"/>
              <a:t>Duke University</a:t>
            </a:r>
          </a:p>
          <a:p>
            <a:pPr algn="l"/>
            <a:r>
              <a:rPr lang="en-US" sz="1600" dirty="0"/>
              <a:t>James.luther@duke.edu</a:t>
            </a:r>
          </a:p>
          <a:p>
            <a:pPr algn="l"/>
            <a:r>
              <a:rPr lang="en-US" sz="1600" b="1" dirty="0"/>
              <a:t> </a:t>
            </a:r>
            <a:endParaRPr lang="en-US" sz="1600" dirty="0"/>
          </a:p>
          <a:p>
            <a:pPr algn="l"/>
            <a:r>
              <a:rPr lang="en-US" sz="1600" b="1" dirty="0"/>
              <a:t>Pamela Webb, </a:t>
            </a:r>
            <a:r>
              <a:rPr lang="en-US" sz="1600" dirty="0"/>
              <a:t>Associate Vice President for Research</a:t>
            </a:r>
          </a:p>
          <a:p>
            <a:pPr algn="l"/>
            <a:r>
              <a:rPr lang="en-US" sz="1600" dirty="0"/>
              <a:t>University of Minnesota</a:t>
            </a:r>
          </a:p>
          <a:p>
            <a:pPr algn="l"/>
            <a:r>
              <a:rPr lang="en-US" sz="1600" dirty="0"/>
              <a:t>pwebb@umn.edu</a:t>
            </a:r>
            <a:endParaRPr lang="en-GB" sz="1600" dirty="0"/>
          </a:p>
        </p:txBody>
      </p:sp>
      <p:pic>
        <p:nvPicPr>
          <p:cNvPr id="2" name="Picture 1" descr="Cattle Roundup | South Dakota is home to many catt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242" y="3701904"/>
            <a:ext cx="2945758" cy="1973658"/>
          </a:xfrm>
          <a:prstGeom prst="rect">
            <a:avLst/>
          </a:prstGeom>
        </p:spPr>
      </p:pic>
      <p:pic>
        <p:nvPicPr>
          <p:cNvPr id="6" name="Picture 5" descr="Monsanto’s Roundup Disrupts Human Metabolism At Level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95" y="3129922"/>
            <a:ext cx="1290434" cy="2419564"/>
          </a:xfrm>
          <a:prstGeom prst="rect">
            <a:avLst/>
          </a:prstGeom>
        </p:spPr>
      </p:pic>
    </p:spTree>
    <p:extLst>
      <p:ext uri="{BB962C8B-B14F-4D97-AF65-F5344CB8AC3E}">
        <p14:creationId xmlns:p14="http://schemas.microsoft.com/office/powerpoint/2010/main" val="4211624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OSTP – JCORE Report and Actions</a:t>
            </a:r>
          </a:p>
        </p:txBody>
      </p:sp>
      <p:graphicFrame>
        <p:nvGraphicFramePr>
          <p:cNvPr id="5" name="Diagram 4"/>
          <p:cNvGraphicFramePr/>
          <p:nvPr>
            <p:extLst>
              <p:ext uri="{D42A27DB-BD31-4B8C-83A1-F6EECF244321}">
                <p14:modId xmlns:p14="http://schemas.microsoft.com/office/powerpoint/2010/main" val="368931389"/>
              </p:ext>
            </p:extLst>
          </p:nvPr>
        </p:nvGraphicFramePr>
        <p:xfrm>
          <a:off x="3778865" y="1230533"/>
          <a:ext cx="5080000" cy="3386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p:cNvCxnSpPr/>
          <p:nvPr/>
        </p:nvCxnSpPr>
        <p:spPr>
          <a:xfrm>
            <a:off x="4568647" y="3539685"/>
            <a:ext cx="3968" cy="614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4147" y="4273241"/>
            <a:ext cx="2106410" cy="784830"/>
          </a:xfrm>
          <a:prstGeom prst="rect">
            <a:avLst/>
          </a:prstGeom>
          <a:noFill/>
        </p:spPr>
        <p:txBody>
          <a:bodyPr wrap="none" rtlCol="0">
            <a:spAutoFit/>
          </a:bodyPr>
          <a:lstStyle/>
          <a:p>
            <a:r>
              <a:rPr lang="en-US" sz="1500" dirty="0"/>
              <a:t>Kelvin </a:t>
            </a:r>
            <a:r>
              <a:rPr lang="en-US" sz="1500" dirty="0" err="1"/>
              <a:t>Droegemeier</a:t>
            </a:r>
            <a:endParaRPr lang="en-US" sz="1500" dirty="0"/>
          </a:p>
          <a:p>
            <a:r>
              <a:rPr lang="en-US" sz="1500" dirty="0">
                <a:hlinkClick r:id="rId8"/>
              </a:rPr>
              <a:t>speech</a:t>
            </a:r>
            <a:r>
              <a:rPr lang="en-US" sz="1500" dirty="0"/>
              <a:t> for the FDP on</a:t>
            </a:r>
          </a:p>
          <a:p>
            <a:r>
              <a:rPr lang="en-US" sz="1500" dirty="0"/>
              <a:t>June 23, 2020</a:t>
            </a:r>
          </a:p>
        </p:txBody>
      </p:sp>
      <p:cxnSp>
        <p:nvCxnSpPr>
          <p:cNvPr id="11" name="Straight Arrow Connector 10"/>
          <p:cNvCxnSpPr/>
          <p:nvPr/>
        </p:nvCxnSpPr>
        <p:spPr>
          <a:xfrm>
            <a:off x="6318865" y="3650148"/>
            <a:ext cx="0" cy="1315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065116" y="3610460"/>
            <a:ext cx="0" cy="1355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55304" y="4965209"/>
            <a:ext cx="3258343" cy="323165"/>
          </a:xfrm>
          <a:prstGeom prst="rect">
            <a:avLst/>
          </a:prstGeom>
          <a:noFill/>
        </p:spPr>
        <p:txBody>
          <a:bodyPr wrap="square" rtlCol="0">
            <a:spAutoFit/>
          </a:bodyPr>
          <a:lstStyle/>
          <a:p>
            <a:pPr algn="ctr"/>
            <a:r>
              <a:rPr lang="en-US" sz="1500" dirty="0"/>
              <a:t>Coming soon (now +- 6 </a:t>
            </a:r>
            <a:r>
              <a:rPr lang="en-US" sz="1500" dirty="0" err="1"/>
              <a:t>mos</a:t>
            </a:r>
            <a:r>
              <a:rPr lang="en-US" sz="1500" dirty="0"/>
              <a:t>)</a:t>
            </a:r>
          </a:p>
        </p:txBody>
      </p:sp>
      <p:sp>
        <p:nvSpPr>
          <p:cNvPr id="3" name="TextBox 2">
            <a:extLst>
              <a:ext uri="{FF2B5EF4-FFF2-40B4-BE49-F238E27FC236}">
                <a16:creationId xmlns:a16="http://schemas.microsoft.com/office/drawing/2014/main" id="{94F8F20B-CC85-4C3D-B379-BEB662CD3954}"/>
              </a:ext>
            </a:extLst>
          </p:cNvPr>
          <p:cNvSpPr txBox="1"/>
          <p:nvPr/>
        </p:nvSpPr>
        <p:spPr>
          <a:xfrm>
            <a:off x="177427" y="2122853"/>
            <a:ext cx="2728313" cy="2031325"/>
          </a:xfrm>
          <a:prstGeom prst="rect">
            <a:avLst/>
          </a:prstGeom>
          <a:noFill/>
          <a:ln>
            <a:solidFill>
              <a:schemeClr val="accent1"/>
            </a:solidFill>
          </a:ln>
        </p:spPr>
        <p:txBody>
          <a:bodyPr wrap="square" rtlCol="0">
            <a:spAutoFit/>
          </a:bodyPr>
          <a:lstStyle/>
          <a:p>
            <a:r>
              <a:rPr lang="en-US" sz="1400" dirty="0">
                <a:hlinkClick r:id="rId9"/>
              </a:rPr>
              <a:t>OSTP: Office of Science &amp; Technology Policy</a:t>
            </a:r>
            <a:endParaRPr lang="en-US" sz="1400" dirty="0"/>
          </a:p>
          <a:p>
            <a:endParaRPr lang="en-US" sz="1400" dirty="0"/>
          </a:p>
          <a:p>
            <a:r>
              <a:rPr lang="en-US" sz="1400" dirty="0">
                <a:hlinkClick r:id="rId10"/>
              </a:rPr>
              <a:t>JCORE: Joint Committee on the Research Environment – White House Summit</a:t>
            </a:r>
            <a:endParaRPr lang="en-US" sz="1400" dirty="0"/>
          </a:p>
          <a:p>
            <a:endParaRPr lang="en-US" sz="1400" dirty="0"/>
          </a:p>
          <a:p>
            <a:r>
              <a:rPr lang="en-US" sz="1400" dirty="0">
                <a:hlinkClick r:id="rId11"/>
              </a:rPr>
              <a:t>JASON Report: Fundamental Research Security</a:t>
            </a:r>
            <a:endParaRPr lang="en-US" sz="1400" dirty="0"/>
          </a:p>
        </p:txBody>
      </p:sp>
    </p:spTree>
    <p:extLst>
      <p:ext uri="{BB962C8B-B14F-4D97-AF65-F5344CB8AC3E}">
        <p14:creationId xmlns:p14="http://schemas.microsoft.com/office/powerpoint/2010/main" val="2356032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altLang="en-US" b="1" dirty="0"/>
              <a:t>Thought Exchange</a:t>
            </a:r>
            <a:br>
              <a:rPr lang="en-US" altLang="en-US" b="1" dirty="0"/>
            </a:br>
            <a:r>
              <a:rPr lang="en-US" altLang="en-US" b="1" dirty="0"/>
              <a:t>(from August FDP event)</a:t>
            </a:r>
          </a:p>
        </p:txBody>
      </p:sp>
      <p:sp>
        <p:nvSpPr>
          <p:cNvPr id="10243" name="Content Placeholder 2"/>
          <p:cNvSpPr>
            <a:spLocks noGrp="1"/>
          </p:cNvSpPr>
          <p:nvPr>
            <p:ph idx="1"/>
          </p:nvPr>
        </p:nvSpPr>
        <p:spPr>
          <a:xfrm>
            <a:off x="1402422" y="2103187"/>
            <a:ext cx="6909371" cy="4035188"/>
          </a:xfrm>
        </p:spPr>
        <p:txBody>
          <a:bodyPr/>
          <a:lstStyle/>
          <a:p>
            <a:r>
              <a:rPr lang="en-US" altLang="en-US" sz="2917" dirty="0"/>
              <a:t>“</a:t>
            </a:r>
            <a:r>
              <a:rPr lang="en-US" altLang="en-US" sz="2917" i="1" dirty="0"/>
              <a:t>Given the recent federal communications and regulatory updates, what are the most pressing concerns and questions that you have in this space</a:t>
            </a:r>
            <a:r>
              <a:rPr lang="en-US" altLang="en-US" sz="2917" dirty="0"/>
              <a:t>? </a:t>
            </a:r>
          </a:p>
        </p:txBody>
      </p:sp>
      <p:sp>
        <p:nvSpPr>
          <p:cNvPr id="2" name="TextBox 1">
            <a:extLst>
              <a:ext uri="{FF2B5EF4-FFF2-40B4-BE49-F238E27FC236}">
                <a16:creationId xmlns:a16="http://schemas.microsoft.com/office/drawing/2014/main" id="{67AFBC9B-3728-45F4-9275-7E66818A97ED}"/>
              </a:ext>
            </a:extLst>
          </p:cNvPr>
          <p:cNvSpPr txBox="1"/>
          <p:nvPr/>
        </p:nvSpPr>
        <p:spPr>
          <a:xfrm>
            <a:off x="6312310" y="5021826"/>
            <a:ext cx="2501647" cy="369332"/>
          </a:xfrm>
          <a:prstGeom prst="rect">
            <a:avLst/>
          </a:prstGeom>
          <a:noFill/>
        </p:spPr>
        <p:txBody>
          <a:bodyPr wrap="none" rtlCol="0">
            <a:spAutoFit/>
          </a:bodyPr>
          <a:lstStyle/>
          <a:p>
            <a:r>
              <a:rPr lang="en-US" dirty="0">
                <a:hlinkClick r:id="rId3"/>
              </a:rPr>
              <a:t>Link to FDP Recording</a:t>
            </a:r>
            <a:endParaRPr lang="en-US" dirty="0"/>
          </a:p>
        </p:txBody>
      </p:sp>
    </p:spTree>
    <p:extLst>
      <p:ext uri="{BB962C8B-B14F-4D97-AF65-F5344CB8AC3E}">
        <p14:creationId xmlns:p14="http://schemas.microsoft.com/office/powerpoint/2010/main" val="289284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303" y="1021708"/>
            <a:ext cx="8321283" cy="467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014891" y="-98763"/>
            <a:ext cx="6731379" cy="1008191"/>
          </a:xfrm>
        </p:spPr>
        <p:txBody>
          <a:bodyPr>
            <a:normAutofit fontScale="90000"/>
          </a:bodyPr>
          <a:lstStyle/>
          <a:p>
            <a:r>
              <a:rPr lang="en-US" dirty="0"/>
              <a:t>Word Cloud – Areas of Interest</a:t>
            </a:r>
          </a:p>
        </p:txBody>
      </p:sp>
      <p:sp>
        <p:nvSpPr>
          <p:cNvPr id="12293" name="TextBox 5"/>
          <p:cNvSpPr txBox="1">
            <a:spLocks noChangeArrowheads="1"/>
          </p:cNvSpPr>
          <p:nvPr/>
        </p:nvSpPr>
        <p:spPr bwMode="auto">
          <a:xfrm>
            <a:off x="6985000" y="1034329"/>
            <a:ext cx="3175000" cy="60542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A0019"/>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7A0019"/>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7A0019"/>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7A0019"/>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7A0019"/>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A0019"/>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A0019"/>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A0019"/>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A0019"/>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67" dirty="0"/>
              <a:t>Word Size </a:t>
            </a:r>
            <a:r>
              <a:rPr lang="en-US" altLang="en-US" sz="1667" dirty="0">
                <a:sym typeface="Wingdings" panose="05000000000000000000" pitchFamily="2" charset="2"/>
              </a:rPr>
              <a:t></a:t>
            </a:r>
            <a:r>
              <a:rPr lang="en-US" altLang="en-US" sz="1667" dirty="0"/>
              <a:t> Frequency</a:t>
            </a:r>
          </a:p>
          <a:p>
            <a:pPr>
              <a:spcBef>
                <a:spcPct val="0"/>
              </a:spcBef>
              <a:buClrTx/>
              <a:buFontTx/>
              <a:buNone/>
            </a:pPr>
            <a:r>
              <a:rPr lang="en-US" altLang="en-US" sz="1667" dirty="0"/>
              <a:t>Word Color </a:t>
            </a:r>
            <a:r>
              <a:rPr lang="en-US" altLang="en-US" sz="1667" dirty="0">
                <a:sym typeface="Wingdings" panose="05000000000000000000" pitchFamily="2" charset="2"/>
              </a:rPr>
              <a:t></a:t>
            </a:r>
            <a:r>
              <a:rPr lang="en-US" altLang="en-US" sz="1667" dirty="0"/>
              <a:t> Related Words</a:t>
            </a:r>
          </a:p>
        </p:txBody>
      </p:sp>
    </p:spTree>
    <p:extLst>
      <p:ext uri="{BB962C8B-B14F-4D97-AF65-F5344CB8AC3E}">
        <p14:creationId xmlns:p14="http://schemas.microsoft.com/office/powerpoint/2010/main" val="4101524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41500" y="-35719"/>
            <a:ext cx="6477000" cy="952501"/>
          </a:xfrm>
        </p:spPr>
        <p:txBody>
          <a:bodyPr/>
          <a:lstStyle/>
          <a:p>
            <a:r>
              <a:rPr lang="en-US" altLang="en-US" b="1"/>
              <a:t>Themes</a:t>
            </a:r>
          </a:p>
        </p:txBody>
      </p:sp>
      <p:sp>
        <p:nvSpPr>
          <p:cNvPr id="6" name="Content Placeholder 5">
            <a:extLst>
              <a:ext uri="{FF2B5EF4-FFF2-40B4-BE49-F238E27FC236}">
                <a16:creationId xmlns:a16="http://schemas.microsoft.com/office/drawing/2014/main" id="{EB103FC0-C154-48E6-BEE7-4853C72AA616}"/>
              </a:ext>
            </a:extLst>
          </p:cNvPr>
          <p:cNvSpPr>
            <a:spLocks noGrp="1"/>
          </p:cNvSpPr>
          <p:nvPr>
            <p:ph idx="1"/>
          </p:nvPr>
        </p:nvSpPr>
        <p:spPr>
          <a:xfrm>
            <a:off x="744220" y="1530985"/>
            <a:ext cx="7620000" cy="3810000"/>
          </a:xfrm>
        </p:spPr>
        <p:txBody>
          <a:bodyPr>
            <a:normAutofit fontScale="55000" lnSpcReduction="20000"/>
          </a:bodyPr>
          <a:lstStyle/>
          <a:p>
            <a:pPr>
              <a:defRPr/>
            </a:pPr>
            <a:r>
              <a:rPr lang="en-US" b="1" dirty="0"/>
              <a:t>Harmonization</a:t>
            </a:r>
          </a:p>
          <a:p>
            <a:pPr lvl="1">
              <a:defRPr/>
            </a:pPr>
            <a:r>
              <a:rPr lang="en-US" dirty="0"/>
              <a:t>Need </a:t>
            </a:r>
            <a:r>
              <a:rPr lang="en-US" b="1" u="sng" dirty="0"/>
              <a:t>s</a:t>
            </a:r>
            <a:r>
              <a:rPr lang="en-US" b="1" dirty="0"/>
              <a:t>tandardized guidance </a:t>
            </a:r>
          </a:p>
          <a:p>
            <a:pPr lvl="1">
              <a:defRPr/>
            </a:pPr>
            <a:r>
              <a:rPr lang="en-US" b="1" dirty="0"/>
              <a:t>Data fields/forms </a:t>
            </a:r>
            <a:r>
              <a:rPr lang="en-US" dirty="0"/>
              <a:t>should be harmonized across agencies </a:t>
            </a:r>
          </a:p>
          <a:p>
            <a:pPr lvl="1">
              <a:defRPr/>
            </a:pPr>
            <a:r>
              <a:rPr lang="en-US" b="1" dirty="0"/>
              <a:t>Reduce administrative burden</a:t>
            </a:r>
            <a:r>
              <a:rPr lang="en-US" dirty="0"/>
              <a:t> on researchers while improving accuracy of content.</a:t>
            </a:r>
          </a:p>
          <a:p>
            <a:pPr>
              <a:defRPr/>
            </a:pPr>
            <a:endParaRPr lang="en-US" b="1" dirty="0"/>
          </a:p>
          <a:p>
            <a:pPr>
              <a:defRPr/>
            </a:pPr>
            <a:r>
              <a:rPr lang="en-US" b="1" dirty="0"/>
              <a:t>Definitions</a:t>
            </a:r>
          </a:p>
          <a:p>
            <a:pPr lvl="1">
              <a:defRPr/>
            </a:pPr>
            <a:r>
              <a:rPr lang="en-US" b="1" dirty="0"/>
              <a:t>Crisp and unambiguous definitions agreed to by all stakeholders  </a:t>
            </a:r>
          </a:p>
          <a:p>
            <a:pPr lvl="1">
              <a:defRPr/>
            </a:pPr>
            <a:r>
              <a:rPr lang="en-US" i="1" dirty="0"/>
              <a:t>Examples:</a:t>
            </a:r>
            <a:r>
              <a:rPr lang="en-US" dirty="0"/>
              <a:t>  foreign talent program, baseline for 100% time, research “activities”</a:t>
            </a:r>
          </a:p>
          <a:p>
            <a:pPr>
              <a:defRPr/>
            </a:pPr>
            <a:endParaRPr lang="en-US" b="1" dirty="0"/>
          </a:p>
          <a:p>
            <a:pPr>
              <a:defRPr/>
            </a:pPr>
            <a:r>
              <a:rPr lang="en-US" b="1" dirty="0"/>
              <a:t>Institutional Role / Outside Appts</a:t>
            </a:r>
          </a:p>
          <a:p>
            <a:pPr lvl="1">
              <a:defRPr/>
            </a:pPr>
            <a:r>
              <a:rPr lang="en-US" dirty="0"/>
              <a:t>University versus investigator responsibilities for accuracy and completeness </a:t>
            </a:r>
          </a:p>
          <a:p>
            <a:pPr>
              <a:defRPr/>
            </a:pPr>
            <a:endParaRPr lang="en-US" b="1" dirty="0"/>
          </a:p>
          <a:p>
            <a:pPr>
              <a:defRPr/>
            </a:pPr>
            <a:r>
              <a:rPr lang="en-US" b="1" dirty="0"/>
              <a:t>Confusion around FCOI reporting and Other Support reporting</a:t>
            </a:r>
          </a:p>
          <a:p>
            <a:pPr>
              <a:defRPr/>
            </a:pPr>
            <a:endParaRPr lang="en-US" b="1" dirty="0"/>
          </a:p>
          <a:p>
            <a:pPr>
              <a:defRPr/>
            </a:pPr>
            <a:endParaRPr lang="en-US" dirty="0"/>
          </a:p>
        </p:txBody>
      </p:sp>
    </p:spTree>
    <p:extLst>
      <p:ext uri="{BB962C8B-B14F-4D97-AF65-F5344CB8AC3E}">
        <p14:creationId xmlns:p14="http://schemas.microsoft.com/office/powerpoint/2010/main" val="4016431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AGENCY REQUIREMENTS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570" y="2291609"/>
            <a:ext cx="1033145" cy="10331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210" y="2182865"/>
            <a:ext cx="1238250" cy="12506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935" y="2123969"/>
            <a:ext cx="1438275" cy="1428750"/>
          </a:xfrm>
          <a:prstGeom prst="rect">
            <a:avLst/>
          </a:prstGeom>
        </p:spPr>
      </p:pic>
      <p:pic>
        <p:nvPicPr>
          <p:cNvPr id="6" name="Picture 5"/>
          <p:cNvPicPr>
            <a:picLocks noChangeAspect="1"/>
          </p:cNvPicPr>
          <p:nvPr/>
        </p:nvPicPr>
        <p:blipFill>
          <a:blip r:embed="rId5"/>
          <a:stretch>
            <a:fillRect/>
          </a:stretch>
        </p:blipFill>
        <p:spPr>
          <a:xfrm>
            <a:off x="4695342" y="2534173"/>
            <a:ext cx="2052653" cy="790581"/>
          </a:xfrm>
          <a:prstGeom prst="rect">
            <a:avLst/>
          </a:prstGeom>
        </p:spPr>
      </p:pic>
      <p:pic>
        <p:nvPicPr>
          <p:cNvPr id="8" name="Picture 7"/>
          <p:cNvPicPr>
            <a:picLocks noChangeAspect="1"/>
          </p:cNvPicPr>
          <p:nvPr/>
        </p:nvPicPr>
        <p:blipFill>
          <a:blip r:embed="rId6"/>
          <a:stretch>
            <a:fillRect/>
          </a:stretch>
        </p:blipFill>
        <p:spPr>
          <a:xfrm>
            <a:off x="5020326" y="719857"/>
            <a:ext cx="1119196" cy="1223971"/>
          </a:xfrm>
          <a:prstGeom prst="rect">
            <a:avLst/>
          </a:prstGeom>
        </p:spPr>
      </p:pic>
    </p:spTree>
    <p:extLst>
      <p:ext uri="{BB962C8B-B14F-4D97-AF65-F5344CB8AC3E}">
        <p14:creationId xmlns:p14="http://schemas.microsoft.com/office/powerpoint/2010/main" val="106867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79517" y="1598386"/>
            <a:ext cx="2270760" cy="93472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00"/>
                </a:solidFill>
              </a:rPr>
              <a:t>China Restriction</a:t>
            </a:r>
          </a:p>
        </p:txBody>
      </p:sp>
      <p:pic>
        <p:nvPicPr>
          <p:cNvPr id="11" name="Picture 10"/>
          <p:cNvPicPr>
            <a:picLocks noChangeAspect="1"/>
          </p:cNvPicPr>
          <p:nvPr/>
        </p:nvPicPr>
        <p:blipFill>
          <a:blip r:embed="rId2"/>
          <a:stretch>
            <a:fillRect/>
          </a:stretch>
        </p:blipFill>
        <p:spPr>
          <a:xfrm>
            <a:off x="1123990" y="3023765"/>
            <a:ext cx="7762932" cy="2162191"/>
          </a:xfrm>
          <a:prstGeom prst="rect">
            <a:avLst/>
          </a:prstGeom>
        </p:spPr>
      </p:pic>
    </p:spTree>
    <p:extLst>
      <p:ext uri="{BB962C8B-B14F-4D97-AF65-F5344CB8AC3E}">
        <p14:creationId xmlns:p14="http://schemas.microsoft.com/office/powerpoint/2010/main" val="968722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45084" y="344221"/>
            <a:ext cx="6901805" cy="1008191"/>
          </a:xfrm>
        </p:spPr>
        <p:txBody>
          <a:bodyPr>
            <a:noAutofit/>
          </a:bodyPr>
          <a:lstStyle/>
          <a:p>
            <a:r>
              <a:rPr lang="en-US" sz="2400" b="1" dirty="0"/>
              <a:t>NASA Restriction on Chinese Participation </a:t>
            </a:r>
            <a:br>
              <a:rPr lang="en-US" sz="2400" b="1" dirty="0"/>
            </a:br>
            <a:r>
              <a:rPr lang="en-US" sz="2400" b="1" dirty="0"/>
              <a:t>(Section 1340 of PL 112-10, Section 539 of PL 112-55) and earlier (2012) guidance</a:t>
            </a:r>
          </a:p>
        </p:txBody>
      </p:sp>
      <p:sp>
        <p:nvSpPr>
          <p:cNvPr id="5" name="Content Placeholder 4"/>
          <p:cNvSpPr>
            <a:spLocks noGrp="1"/>
          </p:cNvSpPr>
          <p:nvPr>
            <p:ph idx="1"/>
          </p:nvPr>
        </p:nvSpPr>
        <p:spPr>
          <a:xfrm>
            <a:off x="1167848" y="1742809"/>
            <a:ext cx="8452402" cy="3848366"/>
          </a:xfrm>
        </p:spPr>
        <p:txBody>
          <a:bodyPr>
            <a:normAutofit/>
          </a:bodyPr>
          <a:lstStyle/>
          <a:p>
            <a:r>
              <a:rPr lang="en-US" sz="1800" i="1" dirty="0"/>
              <a:t>(From NASA Grants Management Handbook): </a:t>
            </a:r>
          </a:p>
          <a:p>
            <a:r>
              <a:rPr lang="en-US" sz="1800" i="1" dirty="0"/>
              <a:t>C3. ..</a:t>
            </a:r>
            <a:r>
              <a:rPr lang="en-US" sz="1800" i="1" u="sng" dirty="0"/>
              <a:t>By submission of its proposal</a:t>
            </a:r>
            <a:r>
              <a:rPr lang="en-US" sz="1800" i="1" dirty="0"/>
              <a:t>, the proposer represents that the proposer is not China or a Chinese owned company, and that the proposer will not participate, collaborate, or coordinate bilaterally with China or any Chinese-owned company, at the prime recipient level or at any subrecipient level, whether the bilateral involvement is funded or performed under a no- exchange of funds arrangement.</a:t>
            </a:r>
            <a:r>
              <a:rPr lang="en-US" sz="1800" dirty="0"/>
              <a:t> </a:t>
            </a:r>
          </a:p>
          <a:p>
            <a:endParaRPr lang="en-US" sz="1800" dirty="0"/>
          </a:p>
          <a:p>
            <a:r>
              <a:rPr lang="en-US" sz="1800" dirty="0"/>
              <a:t>NOTE: Use of NASA funds to support Chinese national students or visiting scholars is not expressly forbidden, but the restriction is focused on the existence of the individual’s affiliation with the government of China or a Chinese-owned company. </a:t>
            </a:r>
          </a:p>
        </p:txBody>
      </p:sp>
    </p:spTree>
    <p:extLst>
      <p:ext uri="{BB962C8B-B14F-4D97-AF65-F5344CB8AC3E}">
        <p14:creationId xmlns:p14="http://schemas.microsoft.com/office/powerpoint/2010/main" val="642958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8002"/>
            <a:ext cx="8133160" cy="1571625"/>
          </a:xfrm>
          <a:prstGeom prst="rect">
            <a:avLst/>
          </a:prstGeom>
        </p:spPr>
      </p:pic>
      <p:sp>
        <p:nvSpPr>
          <p:cNvPr id="4" name="Rounded Rectangle 3"/>
          <p:cNvSpPr/>
          <p:nvPr/>
        </p:nvSpPr>
        <p:spPr>
          <a:xfrm>
            <a:off x="2014204" y="1404573"/>
            <a:ext cx="2270760" cy="934720"/>
          </a:xfrm>
          <a:prstGeom prst="roundRect">
            <a:avLst/>
          </a:prstGeom>
          <a:solidFill>
            <a:srgbClr val="C898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Current and Pending</a:t>
            </a:r>
          </a:p>
        </p:txBody>
      </p:sp>
      <p:sp>
        <p:nvSpPr>
          <p:cNvPr id="5" name="Rounded Rectangle 4"/>
          <p:cNvSpPr/>
          <p:nvPr/>
        </p:nvSpPr>
        <p:spPr>
          <a:xfrm>
            <a:off x="3750894" y="2138760"/>
            <a:ext cx="2270760" cy="934720"/>
          </a:xfrm>
          <a:prstGeom prst="roundRect">
            <a:avLst/>
          </a:prstGeom>
          <a:solidFill>
            <a:srgbClr val="C898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Biosketch</a:t>
            </a:r>
            <a:endParaRPr lang="en-US" dirty="0">
              <a:solidFill>
                <a:schemeClr val="tx1"/>
              </a:solidFill>
            </a:endParaRPr>
          </a:p>
        </p:txBody>
      </p:sp>
      <p:sp>
        <p:nvSpPr>
          <p:cNvPr id="6" name="Rounded Rectangle 5"/>
          <p:cNvSpPr/>
          <p:nvPr/>
        </p:nvSpPr>
        <p:spPr>
          <a:xfrm>
            <a:off x="5487584" y="2912745"/>
            <a:ext cx="2270760" cy="934720"/>
          </a:xfrm>
          <a:prstGeom prst="roundRect">
            <a:avLst/>
          </a:prstGeom>
          <a:solidFill>
            <a:srgbClr val="C898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In-Kind Contributions</a:t>
            </a:r>
          </a:p>
        </p:txBody>
      </p:sp>
      <p:sp>
        <p:nvSpPr>
          <p:cNvPr id="7" name="Rounded Rectangle 6"/>
          <p:cNvSpPr/>
          <p:nvPr/>
        </p:nvSpPr>
        <p:spPr>
          <a:xfrm>
            <a:off x="7548070" y="3415920"/>
            <a:ext cx="2270760" cy="93472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Post-Award Notification</a:t>
            </a:r>
          </a:p>
        </p:txBody>
      </p:sp>
      <p:pic>
        <p:nvPicPr>
          <p:cNvPr id="8" name="Picture 7" descr="File:New icon shiny badge.svg - Wikimedia Commons">
            <a:extLst>
              <a:ext uri="{FF2B5EF4-FFF2-40B4-BE49-F238E27FC236}">
                <a16:creationId xmlns:a16="http://schemas.microsoft.com/office/drawing/2014/main" id="{F2763B11-5A20-4DCB-B79A-DF89E7F3C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992" y="3883280"/>
            <a:ext cx="1221740" cy="1221740"/>
          </a:xfrm>
          <a:prstGeom prst="rect">
            <a:avLst/>
          </a:prstGeom>
        </p:spPr>
      </p:pic>
    </p:spTree>
    <p:extLst>
      <p:ext uri="{BB962C8B-B14F-4D97-AF65-F5344CB8AC3E}">
        <p14:creationId xmlns:p14="http://schemas.microsoft.com/office/powerpoint/2010/main" val="2650405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NSF Current and Pending</a:t>
            </a:r>
          </a:p>
        </p:txBody>
      </p:sp>
      <p:sp>
        <p:nvSpPr>
          <p:cNvPr id="3" name="Content Placeholder 2"/>
          <p:cNvSpPr>
            <a:spLocks noGrp="1"/>
          </p:cNvSpPr>
          <p:nvPr>
            <p:ph idx="1"/>
          </p:nvPr>
        </p:nvSpPr>
        <p:spPr/>
        <p:txBody>
          <a:bodyPr/>
          <a:lstStyle/>
          <a:p>
            <a:pPr>
              <a:defRPr/>
            </a:pPr>
            <a:r>
              <a:rPr lang="en-US" sz="2000" i="1" dirty="0"/>
              <a:t>From June 2020: </a:t>
            </a:r>
          </a:p>
          <a:p>
            <a:pPr marL="333362" lvl="1" indent="0">
              <a:buNone/>
              <a:defRPr/>
            </a:pPr>
            <a:r>
              <a:rPr lang="en-US" sz="2000" i="1" dirty="0"/>
              <a:t>“Current and pending support includes </a:t>
            </a:r>
            <a:r>
              <a:rPr lang="en-US" sz="2000" i="1" u="sng" dirty="0"/>
              <a:t>all resources made available</a:t>
            </a:r>
            <a:r>
              <a:rPr lang="en-US" sz="2000" i="1" dirty="0"/>
              <a:t> to an individual in support of and/or related to </a:t>
            </a:r>
            <a:r>
              <a:rPr lang="en-US" sz="2000" i="1" u="sng" dirty="0"/>
              <a:t>all of his/her research efforts</a:t>
            </a:r>
            <a:r>
              <a:rPr lang="en-US" sz="2000" i="1" dirty="0"/>
              <a:t>, </a:t>
            </a:r>
            <a:r>
              <a:rPr lang="en-US" sz="2000" i="1" u="sng" dirty="0"/>
              <a:t>regardless of whether or not they have monetary value.  </a:t>
            </a:r>
            <a:r>
              <a:rPr lang="en-US" sz="2000" i="1" dirty="0"/>
              <a:t>Current and pending support also </a:t>
            </a:r>
            <a:r>
              <a:rPr lang="en-US" sz="2000" i="1" u="sng" dirty="0"/>
              <a:t>includes in-kind contributions </a:t>
            </a:r>
            <a:r>
              <a:rPr lang="en-US" sz="2000" i="1" dirty="0"/>
              <a:t>(such as office/laboratory space, equipment, supplies, employees, students.  In-kind contributions not intended for use of the project/proposal being proposed also must be reported.   Current and pending support information must be provided for this project, for ongoing projects, and for any proposals currently under consideration from whatever source, irrespective of whether such support is provided through the proposing organization </a:t>
            </a:r>
            <a:r>
              <a:rPr lang="en-US" sz="2000" i="1" u="sng" dirty="0"/>
              <a:t>or is provided directly to the individual.” </a:t>
            </a:r>
          </a:p>
          <a:p>
            <a:pPr>
              <a:defRPr/>
            </a:pPr>
            <a:endParaRPr lang="en-US" dirty="0"/>
          </a:p>
          <a:p>
            <a:endParaRPr lang="en-US" dirty="0"/>
          </a:p>
        </p:txBody>
      </p:sp>
    </p:spTree>
    <p:extLst>
      <p:ext uri="{BB962C8B-B14F-4D97-AF65-F5344CB8AC3E}">
        <p14:creationId xmlns:p14="http://schemas.microsoft.com/office/powerpoint/2010/main" val="1999580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&amp; Pending Tips</a:t>
            </a:r>
            <a:br>
              <a:rPr lang="en-US" dirty="0"/>
            </a:br>
            <a:r>
              <a:rPr lang="en-US" sz="2200" dirty="0">
                <a:hlinkClick r:id="rId3"/>
              </a:rPr>
              <a:t>NSF FAQS </a:t>
            </a:r>
            <a:r>
              <a:rPr lang="en-US" sz="2200" dirty="0"/>
              <a:t>(6/30/20)</a:t>
            </a:r>
          </a:p>
        </p:txBody>
      </p:sp>
      <p:sp>
        <p:nvSpPr>
          <p:cNvPr id="5" name="Content Placeholder 4"/>
          <p:cNvSpPr>
            <a:spLocks noGrp="1"/>
          </p:cNvSpPr>
          <p:nvPr>
            <p:ph idx="1"/>
          </p:nvPr>
        </p:nvSpPr>
        <p:spPr>
          <a:xfrm>
            <a:off x="508000" y="1660920"/>
            <a:ext cx="9144000" cy="4035188"/>
          </a:xfrm>
        </p:spPr>
        <p:txBody>
          <a:bodyPr>
            <a:normAutofit fontScale="70000" lnSpcReduction="20000"/>
          </a:bodyPr>
          <a:lstStyle/>
          <a:p>
            <a:pPr marL="285750" indent="-285750">
              <a:buFont typeface="Arial" panose="020B0604020202020204" pitchFamily="34" charset="0"/>
              <a:buChar char="•"/>
            </a:pPr>
            <a:r>
              <a:rPr lang="en-US" altLang="en-US" sz="2300" b="1" dirty="0"/>
              <a:t>True” outside consulting need not be reported </a:t>
            </a:r>
          </a:p>
          <a:p>
            <a:pPr lvl="1"/>
            <a:r>
              <a:rPr lang="en-US" altLang="en-US" sz="1667" dirty="0"/>
              <a:t>Exception:  report </a:t>
            </a:r>
            <a:r>
              <a:rPr lang="en-US" altLang="en-US" sz="1667" b="1" dirty="0"/>
              <a:t>research </a:t>
            </a:r>
            <a:r>
              <a:rPr lang="en-US" altLang="en-US" sz="1667" dirty="0"/>
              <a:t>being conducted under a consulting agreement</a:t>
            </a:r>
          </a:p>
          <a:p>
            <a:pPr marL="507995" lvl="1" indent="0">
              <a:buNone/>
            </a:pPr>
            <a:endParaRPr lang="en-US" altLang="en-US" sz="1667" dirty="0"/>
          </a:p>
          <a:p>
            <a:pPr marL="342900" indent="-342900">
              <a:buFont typeface="Arial" panose="020B0604020202020204" pitchFamily="34" charset="0"/>
              <a:buChar char="•"/>
            </a:pPr>
            <a:r>
              <a:rPr lang="en-US" altLang="en-US" sz="2300" b="1" dirty="0"/>
              <a:t>Start Up Packages from proposing organization need not be reported</a:t>
            </a:r>
          </a:p>
          <a:p>
            <a:pPr lvl="1"/>
            <a:r>
              <a:rPr lang="en-US" altLang="en-US" sz="1667" dirty="0"/>
              <a:t>Start Up packages from all other organizations must be. </a:t>
            </a:r>
          </a:p>
          <a:p>
            <a:pPr lvl="1"/>
            <a:endParaRPr lang="en-US" altLang="en-US" sz="1667" dirty="0"/>
          </a:p>
          <a:p>
            <a:pPr marL="342900" indent="-342900">
              <a:buFont typeface="Arial" panose="020B0604020202020204" pitchFamily="34" charset="0"/>
              <a:buChar char="•"/>
            </a:pPr>
            <a:r>
              <a:rPr lang="en-US" altLang="en-US" sz="2300" b="1" dirty="0"/>
              <a:t>Mentoring done at the proposing institution within the regular appointment (no external funding/time) need not be reported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300" b="1" dirty="0"/>
              <a:t>Report only the research endeavors of an individual for whom the report is being made </a:t>
            </a:r>
            <a:r>
              <a:rPr lang="en-US" sz="2400" dirty="0"/>
              <a:t>(not all the research in that person’s lab)</a:t>
            </a:r>
          </a:p>
          <a:p>
            <a:pPr marL="1168392" lvl="1" indent="-342900">
              <a:buFont typeface="Arial" panose="020B0604020202020204" pitchFamily="34" charset="0"/>
              <a:buChar char="•"/>
            </a:pPr>
            <a:r>
              <a:rPr lang="en-US" sz="1600" dirty="0"/>
              <a:t>NSF FAQ #11 in part states: “</a:t>
            </a:r>
            <a:r>
              <a:rPr lang="en-US" sz="1600" i="1" dirty="0"/>
              <a:t>Research endeavors” in the context of the guidance provided in PAPPG Chapter II.C.2.h. does refer to the endeavors of the particular individual</a:t>
            </a:r>
            <a:r>
              <a:rPr lang="en-US" sz="1600" dirty="0"/>
              <a:t>.”  </a:t>
            </a:r>
            <a:endParaRPr lang="en-US" altLang="en-US" sz="1600" dirty="0"/>
          </a:p>
          <a:p>
            <a:pPr marL="342900" indent="-342900">
              <a:buFont typeface="Arial" panose="020B0604020202020204" pitchFamily="34" charset="0"/>
              <a:buChar char="•"/>
            </a:pPr>
            <a:endParaRPr lang="en-US" altLang="en-US" sz="2067" dirty="0"/>
          </a:p>
          <a:p>
            <a:pPr marL="342900" indent="-342900">
              <a:buFont typeface="Arial" panose="020B0604020202020204" pitchFamily="34" charset="0"/>
              <a:buChar char="•"/>
            </a:pPr>
            <a:r>
              <a:rPr lang="en-US" altLang="en-US" sz="2300" b="1" dirty="0"/>
              <a:t>NSF approved “format” must be used starting </a:t>
            </a:r>
            <a:r>
              <a:rPr lang="en-US" altLang="en-US" sz="2300" b="1" dirty="0">
                <a:solidFill>
                  <a:srgbClr val="FF0000"/>
                </a:solidFill>
              </a:rPr>
              <a:t>10/5/20</a:t>
            </a:r>
          </a:p>
          <a:p>
            <a:pPr marL="1168392" lvl="1" indent="-342900">
              <a:buFont typeface="Arial" panose="020B0604020202020204" pitchFamily="34" charset="0"/>
              <a:buChar char="•"/>
            </a:pPr>
            <a:r>
              <a:rPr lang="en-US" altLang="en-US" sz="1667" dirty="0">
                <a:hlinkClick r:id="rId4"/>
              </a:rPr>
              <a:t>Guidance Page</a:t>
            </a:r>
            <a:endParaRPr lang="en-US" altLang="en-US" sz="1667" dirty="0"/>
          </a:p>
          <a:p>
            <a:pPr marL="1168392" lvl="1" indent="-342900">
              <a:buFont typeface="Arial" panose="020B0604020202020204" pitchFamily="34" charset="0"/>
              <a:buChar char="•"/>
            </a:pPr>
            <a:r>
              <a:rPr lang="en-US" altLang="en-US" sz="1667" dirty="0" err="1">
                <a:hlinkClick r:id="rId5"/>
              </a:rPr>
              <a:t>ScienCV</a:t>
            </a:r>
            <a:endParaRPr lang="en-US" altLang="en-US" sz="1667" dirty="0"/>
          </a:p>
          <a:p>
            <a:pPr marL="1168392" lvl="1" indent="-342900">
              <a:buFont typeface="Arial" panose="020B0604020202020204" pitchFamily="34" charset="0"/>
              <a:buChar char="•"/>
            </a:pPr>
            <a:r>
              <a:rPr lang="en-US" altLang="en-US" sz="1667" dirty="0">
                <a:hlinkClick r:id="rId6"/>
              </a:rPr>
              <a:t>NSF’s Fillable PDF</a:t>
            </a:r>
            <a:endParaRPr lang="en-US" altLang="en-US" sz="1667" dirty="0"/>
          </a:p>
        </p:txBody>
      </p:sp>
      <p:pic>
        <p:nvPicPr>
          <p:cNvPr id="6" name="Picture 5" descr="File:New icon shiny badge.svg - Wikimedia Comm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6192" y="4390043"/>
            <a:ext cx="1221740" cy="1221740"/>
          </a:xfrm>
          <a:prstGeom prst="rect">
            <a:avLst/>
          </a:prstGeom>
        </p:spPr>
      </p:pic>
    </p:spTree>
    <p:extLst>
      <p:ext uri="{BB962C8B-B14F-4D97-AF65-F5344CB8AC3E}">
        <p14:creationId xmlns:p14="http://schemas.microsoft.com/office/powerpoint/2010/main" val="1515190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Goals for Today..</a:t>
            </a:r>
          </a:p>
        </p:txBody>
      </p:sp>
      <p:sp>
        <p:nvSpPr>
          <p:cNvPr id="7171" name="Content Placeholder 2"/>
          <p:cNvSpPr>
            <a:spLocks noGrp="1"/>
          </p:cNvSpPr>
          <p:nvPr>
            <p:ph idx="1"/>
          </p:nvPr>
        </p:nvSpPr>
        <p:spPr/>
        <p:txBody>
          <a:bodyPr>
            <a:normAutofit fontScale="55000" lnSpcReduction="20000"/>
          </a:bodyPr>
          <a:lstStyle/>
          <a:p>
            <a:r>
              <a:rPr lang="en-US" dirty="0"/>
              <a:t>With the wealth of information constantly coming out (or being promulgated) related to foreign influence issues, concerns – and requirements that agencies need to impose to address those concerns – it can be hard to keep up with what research administrators need to comply with.  </a:t>
            </a:r>
          </a:p>
          <a:p>
            <a:endParaRPr lang="en-US" dirty="0"/>
          </a:p>
          <a:p>
            <a:r>
              <a:rPr lang="en-US" dirty="0"/>
              <a:t>This webinar will include: </a:t>
            </a:r>
          </a:p>
          <a:p>
            <a:pPr marL="457200" indent="-457200">
              <a:buFont typeface="Arial" panose="020B0604020202020204" pitchFamily="34" charset="0"/>
              <a:buChar char="•"/>
            </a:pPr>
            <a:r>
              <a:rPr lang="en-US" b="1" dirty="0"/>
              <a:t>pragmatic snapshot of the national picture</a:t>
            </a:r>
          </a:p>
          <a:p>
            <a:pPr marL="457200" indent="-457200">
              <a:buFont typeface="Arial" panose="020B0604020202020204" pitchFamily="34" charset="0"/>
              <a:buChar char="•"/>
            </a:pPr>
            <a:r>
              <a:rPr lang="en-US" b="1" dirty="0"/>
              <a:t>what requirements exist TODAY from various federal agencies related to foreign influence and related national security issues</a:t>
            </a:r>
          </a:p>
          <a:p>
            <a:pPr marL="457200" indent="-457200">
              <a:buFont typeface="Arial" panose="020B0604020202020204" pitchFamily="34" charset="0"/>
              <a:buChar char="•"/>
            </a:pPr>
            <a:r>
              <a:rPr lang="en-US" b="1" dirty="0"/>
              <a:t>what is most likely (but no promises!) heading our way in the coming month</a:t>
            </a:r>
            <a:r>
              <a:rPr lang="en-US" dirty="0"/>
              <a:t>s. </a:t>
            </a:r>
          </a:p>
          <a:p>
            <a:endParaRPr lang="en-US" dirty="0"/>
          </a:p>
          <a:p>
            <a:r>
              <a:rPr lang="en-US" dirty="0"/>
              <a:t>Some research administrators already deeply embedded in foreign influence issues may not learn anything new; for the rest of us, this will allow an opportunity to “catch up” or confirm the current interpretation of the guidance as well as having an idea of what requirements or legislation may be bubbling up in this space in the coming months.    </a:t>
            </a:r>
          </a:p>
          <a:p>
            <a:endParaRPr lang="en-US" altLang="en-US" dirty="0"/>
          </a:p>
          <a:p>
            <a:endParaRPr lang="en-US" altLang="en-US" dirty="0"/>
          </a:p>
        </p:txBody>
      </p:sp>
    </p:spTree>
    <p:extLst>
      <p:ext uri="{BB962C8B-B14F-4D97-AF65-F5344CB8AC3E}">
        <p14:creationId xmlns:p14="http://schemas.microsoft.com/office/powerpoint/2010/main" val="4048323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48FDD-798B-4193-B5B7-E1D6AA190FA7}"/>
              </a:ext>
            </a:extLst>
          </p:cNvPr>
          <p:cNvSpPr>
            <a:spLocks noGrp="1"/>
          </p:cNvSpPr>
          <p:nvPr>
            <p:ph type="title"/>
          </p:nvPr>
        </p:nvSpPr>
        <p:spPr>
          <a:xfrm>
            <a:off x="3073021" y="146040"/>
            <a:ext cx="7239379" cy="1008191"/>
          </a:xfrm>
        </p:spPr>
        <p:txBody>
          <a:bodyPr>
            <a:noAutofit/>
          </a:bodyPr>
          <a:lstStyle/>
          <a:p>
            <a:r>
              <a:rPr lang="en-US" sz="2500" b="1" dirty="0"/>
              <a:t>NSF Updates to the Research Performance Progress Report (RPPR) - </a:t>
            </a:r>
            <a:r>
              <a:rPr lang="en-US" sz="2500" b="1" dirty="0">
                <a:solidFill>
                  <a:srgbClr val="FF0000"/>
                </a:solidFill>
              </a:rPr>
              <a:t>Effective 10/5/20</a:t>
            </a:r>
          </a:p>
        </p:txBody>
      </p:sp>
      <p:sp>
        <p:nvSpPr>
          <p:cNvPr id="3" name="Content Placeholder 2">
            <a:extLst>
              <a:ext uri="{FF2B5EF4-FFF2-40B4-BE49-F238E27FC236}">
                <a16:creationId xmlns:a16="http://schemas.microsoft.com/office/drawing/2014/main" id="{DE6D1DB0-AF38-43F5-A98D-D4225BBC1E97}"/>
              </a:ext>
            </a:extLst>
          </p:cNvPr>
          <p:cNvSpPr>
            <a:spLocks noGrp="1"/>
          </p:cNvSpPr>
          <p:nvPr>
            <p:ph idx="1"/>
          </p:nvPr>
        </p:nvSpPr>
        <p:spPr>
          <a:xfrm>
            <a:off x="727075" y="1567218"/>
            <a:ext cx="9144000" cy="4035188"/>
          </a:xfrm>
        </p:spPr>
        <p:txBody>
          <a:bodyPr>
            <a:normAutofit fontScale="77500" lnSpcReduction="20000"/>
          </a:bodyPr>
          <a:lstStyle/>
          <a:p>
            <a:r>
              <a:rPr lang="en-US" dirty="0"/>
              <a:t>Jean Feldman (Head, Policy Office): </a:t>
            </a:r>
            <a:r>
              <a:rPr lang="en-US" b="1" dirty="0">
                <a:solidFill>
                  <a:srgbClr val="FF0000"/>
                </a:solidFill>
              </a:rPr>
              <a:t>9/28/20 E-mail</a:t>
            </a:r>
          </a:p>
          <a:p>
            <a:pPr marL="457200" indent="-457200">
              <a:buFont typeface="Arial" panose="020B0604020202020204" pitchFamily="34" charset="0"/>
              <a:buChar char="•"/>
            </a:pPr>
            <a:r>
              <a:rPr lang="en-US" u="sng" dirty="0"/>
              <a:t>New Question </a:t>
            </a:r>
            <a:r>
              <a:rPr lang="en-US" dirty="0"/>
              <a:t>for Project Reports with Active Other Support Changes</a:t>
            </a:r>
          </a:p>
          <a:p>
            <a:pPr marL="1282692" lvl="1" indent="-457200">
              <a:buFont typeface="Arial" panose="020B0604020202020204" pitchFamily="34" charset="0"/>
              <a:buChar char="•"/>
            </a:pPr>
            <a:r>
              <a:rPr lang="en-US" i="1" dirty="0"/>
              <a:t>Has there been a change in the active other support of the PI/PD(s) since the last reporting period?</a:t>
            </a:r>
            <a:endParaRPr lang="en-US" dirty="0"/>
          </a:p>
          <a:p>
            <a:pPr marL="457200" indent="-457200">
              <a:buFont typeface="Arial" panose="020B0604020202020204" pitchFamily="34" charset="0"/>
              <a:buChar char="•"/>
            </a:pPr>
            <a:r>
              <a:rPr lang="en-US" u="sng" dirty="0"/>
              <a:t>Additional New Questions </a:t>
            </a:r>
            <a:r>
              <a:rPr lang="en-US" dirty="0"/>
              <a:t>from the Revised RPPR</a:t>
            </a:r>
          </a:p>
          <a:p>
            <a:pPr marL="1282692" lvl="1" indent="-457200">
              <a:buFont typeface="Arial" panose="020B0604020202020204" pitchFamily="34" charset="0"/>
              <a:buChar char="•"/>
            </a:pPr>
            <a:r>
              <a:rPr lang="en-US" dirty="0"/>
              <a:t>What was the impact on teaching and educational experiences? </a:t>
            </a:r>
            <a:r>
              <a:rPr lang="en-US" i="1" dirty="0"/>
              <a:t>(Impact tab)</a:t>
            </a:r>
            <a:r>
              <a:rPr lang="en-US" dirty="0"/>
              <a:t>;</a:t>
            </a:r>
          </a:p>
          <a:p>
            <a:pPr marL="1282692" lvl="1" indent="-457200">
              <a:buFont typeface="Arial" panose="020B0604020202020204" pitchFamily="34" charset="0"/>
              <a:buChar char="•"/>
            </a:pPr>
            <a:r>
              <a:rPr lang="en-US" dirty="0"/>
              <a:t>What percentage of the award’s budget was spent in a foreign country? </a:t>
            </a:r>
            <a:r>
              <a:rPr lang="en-US" i="1" dirty="0"/>
              <a:t>(Impact tab)</a:t>
            </a:r>
            <a:r>
              <a:rPr lang="en-US" dirty="0"/>
              <a:t>; and</a:t>
            </a:r>
          </a:p>
          <a:p>
            <a:pPr marL="1282692" lvl="1" indent="-457200">
              <a:buFont typeface="Arial" panose="020B0604020202020204" pitchFamily="34" charset="0"/>
              <a:buChar char="•"/>
            </a:pPr>
            <a:r>
              <a:rPr lang="en-US" dirty="0"/>
              <a:t>Has there been a change in primary performance site location from that originally proposed? </a:t>
            </a:r>
            <a:r>
              <a:rPr lang="en-US" i="1" dirty="0"/>
              <a:t>(Changes/Problems tab)</a:t>
            </a:r>
            <a:r>
              <a:rPr lang="en-US" dirty="0"/>
              <a:t>.</a:t>
            </a:r>
          </a:p>
          <a:p>
            <a:pPr marL="1282692"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pic>
        <p:nvPicPr>
          <p:cNvPr id="4" name="Picture 3" descr="File:New icon shiny badge.svg - Wikimedia Commons">
            <a:extLst>
              <a:ext uri="{FF2B5EF4-FFF2-40B4-BE49-F238E27FC236}">
                <a16:creationId xmlns:a16="http://schemas.microsoft.com/office/drawing/2014/main" id="{48F471A5-F978-4442-A4A8-DE6110BF9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05" y="3779173"/>
            <a:ext cx="1221740" cy="1221740"/>
          </a:xfrm>
          <a:prstGeom prst="rect">
            <a:avLst/>
          </a:prstGeom>
        </p:spPr>
      </p:pic>
    </p:spTree>
    <p:extLst>
      <p:ext uri="{BB962C8B-B14F-4D97-AF65-F5344CB8AC3E}">
        <p14:creationId xmlns:p14="http://schemas.microsoft.com/office/powerpoint/2010/main" val="3877994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046" y="0"/>
            <a:ext cx="6731379" cy="1008191"/>
          </a:xfrm>
        </p:spPr>
        <p:txBody>
          <a:bodyPr>
            <a:normAutofit fontScale="90000"/>
          </a:bodyPr>
          <a:lstStyle/>
          <a:p>
            <a:r>
              <a:rPr lang="en-US" dirty="0"/>
              <a:t>So we DO have to report ..		</a:t>
            </a:r>
          </a:p>
        </p:txBody>
      </p:sp>
      <p:sp>
        <p:nvSpPr>
          <p:cNvPr id="3" name="Content Placeholder 2"/>
          <p:cNvSpPr>
            <a:spLocks noGrp="1"/>
          </p:cNvSpPr>
          <p:nvPr>
            <p:ph idx="1"/>
          </p:nvPr>
        </p:nvSpPr>
        <p:spPr>
          <a:xfrm>
            <a:off x="508000" y="1182806"/>
            <a:ext cx="9144000" cy="4267200"/>
          </a:xfrm>
          <a:solidFill>
            <a:schemeClr val="bg1"/>
          </a:solidFill>
        </p:spPr>
        <p:txBody>
          <a:bodyPr>
            <a:normAutofit fontScale="62500" lnSpcReduction="20000"/>
          </a:bodyPr>
          <a:lstStyle/>
          <a:p>
            <a:pPr marL="457200" indent="-457200">
              <a:spcAft>
                <a:spcPts val="600"/>
              </a:spcAft>
              <a:buFont typeface="Arial" panose="020B0604020202020204" pitchFamily="34" charset="0"/>
              <a:buChar char="•"/>
            </a:pPr>
            <a:r>
              <a:rPr lang="en-US" dirty="0"/>
              <a:t>The lab space our investigator has in a foreign country</a:t>
            </a:r>
          </a:p>
          <a:p>
            <a:pPr marL="457200" indent="-457200">
              <a:spcAft>
                <a:spcPts val="600"/>
              </a:spcAft>
              <a:buFont typeface="Arial" panose="020B0604020202020204" pitchFamily="34" charset="0"/>
              <a:buChar char="•"/>
            </a:pPr>
            <a:r>
              <a:rPr lang="en-US" dirty="0"/>
              <a:t>The research funding the investigator gets personally or through another professional appointment (as well as his/her institutional appointment)</a:t>
            </a:r>
          </a:p>
          <a:p>
            <a:pPr marL="457200" indent="-457200">
              <a:spcAft>
                <a:spcPts val="600"/>
              </a:spcAft>
              <a:buFont typeface="Arial" panose="020B0604020202020204" pitchFamily="34" charset="0"/>
              <a:buChar char="•"/>
            </a:pPr>
            <a:r>
              <a:rPr lang="en-US" dirty="0"/>
              <a:t>The material or data provided by a third-party for use in our investigator’s research</a:t>
            </a:r>
          </a:p>
          <a:p>
            <a:pPr marL="457200" indent="-457200">
              <a:spcAft>
                <a:spcPts val="600"/>
              </a:spcAft>
              <a:buFont typeface="Arial" panose="020B0604020202020204" pitchFamily="34" charset="0"/>
              <a:buChar char="•"/>
            </a:pPr>
            <a:r>
              <a:rPr lang="en-US" dirty="0"/>
              <a:t>The access to postdocs, students, technicians donated by a third party for use in our investigator’s research</a:t>
            </a:r>
          </a:p>
          <a:p>
            <a:pPr marL="457200" indent="-457200">
              <a:spcAft>
                <a:spcPts val="600"/>
              </a:spcAft>
              <a:buFont typeface="Arial" panose="020B0604020202020204" pitchFamily="34" charset="0"/>
              <a:buChar char="•"/>
            </a:pPr>
            <a:r>
              <a:rPr lang="en-US" dirty="0"/>
              <a:t>Support our investigator receives from an external source to mentor a research postdoc conducting our investigator’s research</a:t>
            </a:r>
          </a:p>
          <a:p>
            <a:pPr marL="457200" indent="-457200">
              <a:spcAft>
                <a:spcPts val="600"/>
              </a:spcAft>
              <a:buFont typeface="Arial" panose="020B0604020202020204" pitchFamily="34" charset="0"/>
              <a:buChar char="•"/>
            </a:pPr>
            <a:r>
              <a:rPr lang="en-US" dirty="0"/>
              <a:t>Activities that happen outside the appointment (e.g. summer months for 9 month faculty)</a:t>
            </a:r>
          </a:p>
          <a:p>
            <a:pPr marL="457200" indent="-457200">
              <a:spcAft>
                <a:spcPts val="600"/>
              </a:spcAft>
              <a:buFont typeface="Arial" panose="020B0604020202020204" pitchFamily="34" charset="0"/>
              <a:buChar char="•"/>
            </a:pPr>
            <a:r>
              <a:rPr lang="en-US" dirty="0"/>
              <a:t>AND who is responsible for the content of the Current &amp; Pending documents?</a:t>
            </a:r>
          </a:p>
        </p:txBody>
      </p:sp>
    </p:spTree>
    <p:extLst>
      <p:ext uri="{BB962C8B-B14F-4D97-AF65-F5344CB8AC3E}">
        <p14:creationId xmlns:p14="http://schemas.microsoft.com/office/powerpoint/2010/main" val="2776425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92569" y="115623"/>
            <a:ext cx="6731379" cy="1008191"/>
          </a:xfrm>
        </p:spPr>
        <p:txBody>
          <a:bodyPr>
            <a:normAutofit/>
          </a:bodyPr>
          <a:lstStyle/>
          <a:p>
            <a:r>
              <a:rPr lang="en-US" altLang="en-US" dirty="0"/>
              <a:t>NSF Post-Award Disclosure </a:t>
            </a:r>
          </a:p>
        </p:txBody>
      </p:sp>
      <p:sp>
        <p:nvSpPr>
          <p:cNvPr id="3" name="Content Placeholder 2"/>
          <p:cNvSpPr>
            <a:spLocks noGrp="1"/>
          </p:cNvSpPr>
          <p:nvPr>
            <p:ph idx="1"/>
          </p:nvPr>
        </p:nvSpPr>
        <p:spPr>
          <a:xfrm>
            <a:off x="508000" y="1328458"/>
            <a:ext cx="9144000" cy="4035188"/>
          </a:xfrm>
        </p:spPr>
        <p:txBody>
          <a:bodyPr>
            <a:normAutofit/>
          </a:bodyPr>
          <a:lstStyle/>
          <a:p>
            <a:pPr>
              <a:defRPr/>
            </a:pPr>
            <a:r>
              <a:rPr lang="en-US" sz="2000" b="1" dirty="0">
                <a:hlinkClick r:id="rId3"/>
              </a:rPr>
              <a:t>NSF Article 38</a:t>
            </a:r>
            <a:r>
              <a:rPr lang="en-US" sz="2000" dirty="0">
                <a:hlinkClick r:id="rId3"/>
              </a:rPr>
              <a:t>:  </a:t>
            </a:r>
            <a:r>
              <a:rPr lang="en-US" sz="2000" dirty="0"/>
              <a:t>Post-award Disclosure of Current Support and In-Kind Contribution (effective on awards/increments issued </a:t>
            </a:r>
            <a:r>
              <a:rPr lang="en-US" sz="2000" b="1" dirty="0">
                <a:solidFill>
                  <a:srgbClr val="FF0000"/>
                </a:solidFill>
              </a:rPr>
              <a:t>10/5/20 </a:t>
            </a:r>
            <a:r>
              <a:rPr lang="en-US" sz="2000" dirty="0"/>
              <a:t>or later) </a:t>
            </a:r>
          </a:p>
          <a:p>
            <a:pPr lvl="1">
              <a:defRPr/>
            </a:pPr>
            <a:endParaRPr lang="en-US" sz="1167" dirty="0"/>
          </a:p>
          <a:p>
            <a:pPr>
              <a:defRPr/>
            </a:pPr>
            <a:r>
              <a:rPr lang="en-US" sz="1600" b="1" dirty="0"/>
              <a:t>Establishes a post-award disclosure requirement of undisclosed current support and in-kind contribution information</a:t>
            </a:r>
            <a:r>
              <a:rPr lang="en-US" sz="1600" dirty="0"/>
              <a:t>. If an organization discovers that a PI or co-PI on an active NSF award failed to disclose current support or in-kind contribution information as part of the proposal submission process, the AOR must submit the information outlined in the article within 30 calendar days of the identification of the undisclosed current support or in-kind contribution</a:t>
            </a:r>
          </a:p>
          <a:p>
            <a:pPr>
              <a:defRPr/>
            </a:pPr>
            <a:endParaRPr lang="en-US" sz="1600" dirty="0"/>
          </a:p>
          <a:p>
            <a:pPr>
              <a:defRPr/>
            </a:pPr>
            <a:r>
              <a:rPr lang="en-US" sz="1600" dirty="0"/>
              <a:t>PI/co-PI Name: • Project Title: • Award Number (if available): • Source of Support: • Primary Place of Performance: • Project Start and End Date: • Total Award Amount (including Indirect Costs): $ • Brief Description of the Major goals of the project: • Description of any Overlap/Duplication of the project with the NSF award: • Impact on the ability of the PI/co-PI to carry out the NSF award: • Person-Month(s) (or Partial Person-Months) Per Year Committed to the Project</a:t>
            </a:r>
          </a:p>
        </p:txBody>
      </p:sp>
      <p:pic>
        <p:nvPicPr>
          <p:cNvPr id="2" name="Picture 1" descr="File:New icon shiny badge.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200" y="1049020"/>
            <a:ext cx="1221740" cy="1221740"/>
          </a:xfrm>
          <a:prstGeom prst="rect">
            <a:avLst/>
          </a:prstGeom>
        </p:spPr>
      </p:pic>
    </p:spTree>
    <p:extLst>
      <p:ext uri="{BB962C8B-B14F-4D97-AF65-F5344CB8AC3E}">
        <p14:creationId xmlns:p14="http://schemas.microsoft.com/office/powerpoint/2010/main" val="2061951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3475" y="1455062"/>
            <a:ext cx="2270760" cy="934720"/>
          </a:xfrm>
          <a:prstGeom prst="roundRect">
            <a:avLst/>
          </a:prstGeom>
          <a:gradFill>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a:t>
            </a:r>
          </a:p>
        </p:txBody>
      </p:sp>
      <p:sp>
        <p:nvSpPr>
          <p:cNvPr id="5" name="Rounded Rectangle 4"/>
          <p:cNvSpPr/>
          <p:nvPr/>
        </p:nvSpPr>
        <p:spPr>
          <a:xfrm>
            <a:off x="3649918" y="2263357"/>
            <a:ext cx="2270760" cy="934720"/>
          </a:xfrm>
          <a:prstGeom prst="roundRect">
            <a:avLst/>
          </a:prstGeom>
          <a:gradFill>
            <a:gsLst>
              <a:gs pos="0">
                <a:schemeClr val="accent1">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Other Support	</a:t>
            </a:r>
          </a:p>
        </p:txBody>
      </p:sp>
      <p:sp>
        <p:nvSpPr>
          <p:cNvPr id="6" name="Rounded Rectangle 5"/>
          <p:cNvSpPr/>
          <p:nvPr/>
        </p:nvSpPr>
        <p:spPr>
          <a:xfrm>
            <a:off x="5462235" y="3015467"/>
            <a:ext cx="2270760" cy="934720"/>
          </a:xfrm>
          <a:prstGeom prst="roundRect">
            <a:avLst/>
          </a:prstGeom>
          <a:gradFill>
            <a:gsLst>
              <a:gs pos="0">
                <a:schemeClr val="accent1">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Biosketch</a:t>
            </a:r>
            <a:endParaRPr lang="en-US" dirty="0"/>
          </a:p>
        </p:txBody>
      </p:sp>
      <p:sp>
        <p:nvSpPr>
          <p:cNvPr id="7" name="Rounded Rectangle 6"/>
          <p:cNvSpPr/>
          <p:nvPr/>
        </p:nvSpPr>
        <p:spPr>
          <a:xfrm>
            <a:off x="7379775" y="3510920"/>
            <a:ext cx="2270760" cy="934720"/>
          </a:xfrm>
          <a:prstGeom prst="roundRect">
            <a:avLst/>
          </a:prstGeom>
          <a:gradFill>
            <a:gsLst>
              <a:gs pos="0">
                <a:schemeClr val="accent1">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Foreign Component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11" y="4225155"/>
            <a:ext cx="7429500" cy="1143000"/>
          </a:xfrm>
          <a:prstGeom prst="rect">
            <a:avLst/>
          </a:prstGeom>
        </p:spPr>
      </p:pic>
    </p:spTree>
    <p:extLst>
      <p:ext uri="{BB962C8B-B14F-4D97-AF65-F5344CB8AC3E}">
        <p14:creationId xmlns:p14="http://schemas.microsoft.com/office/powerpoint/2010/main" val="607924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Extent of the Problem.. </a:t>
            </a:r>
          </a:p>
        </p:txBody>
      </p:sp>
      <p:sp>
        <p:nvSpPr>
          <p:cNvPr id="3" name="Content Placeholder 2"/>
          <p:cNvSpPr>
            <a:spLocks noGrp="1"/>
          </p:cNvSpPr>
          <p:nvPr>
            <p:ph idx="1"/>
          </p:nvPr>
        </p:nvSpPr>
        <p:spPr>
          <a:xfrm>
            <a:off x="508000" y="1221311"/>
            <a:ext cx="9144000" cy="4035188"/>
          </a:xfrm>
          <a:noFill/>
        </p:spPr>
        <p:txBody>
          <a:bodyPr/>
          <a:lstStyle/>
          <a:p>
            <a:r>
              <a:rPr lang="en-US" dirty="0"/>
              <a:t>399 NIH Researchers were identified</a:t>
            </a:r>
          </a:p>
          <a:p>
            <a:pPr marL="457200" indent="-457200">
              <a:buFont typeface="Arial" panose="020B0604020202020204" pitchFamily="34" charset="0"/>
              <a:buChar char="•"/>
            </a:pPr>
            <a:r>
              <a:rPr lang="en-US" sz="2000" dirty="0"/>
              <a:t>70% failed to disclose the receipt of a foreign grant</a:t>
            </a:r>
          </a:p>
          <a:p>
            <a:pPr marL="457200" indent="-457200">
              <a:buFont typeface="Arial" panose="020B0604020202020204" pitchFamily="34" charset="0"/>
              <a:buChar char="•"/>
            </a:pPr>
            <a:r>
              <a:rPr lang="en-US" sz="2000" dirty="0"/>
              <a:t>54% failed to disclose participation in a foreign talent recruitment program</a:t>
            </a:r>
          </a:p>
          <a:p>
            <a:pPr marL="457200" indent="-457200">
              <a:buFont typeface="Arial" panose="020B0604020202020204" pitchFamily="34" charset="0"/>
              <a:buChar char="•"/>
            </a:pPr>
            <a:r>
              <a:rPr lang="en-US" sz="2000" dirty="0"/>
              <a:t>9% hid ties for a foreign company</a:t>
            </a:r>
          </a:p>
          <a:p>
            <a:pPr marL="457200" indent="-457200">
              <a:buFont typeface="Arial" panose="020B0604020202020204" pitchFamily="34" charset="0"/>
              <a:buChar char="•"/>
            </a:pPr>
            <a:r>
              <a:rPr lang="en-US" sz="2000" dirty="0"/>
              <a:t>5% involved violation of NIH’s peer review system</a:t>
            </a:r>
          </a:p>
          <a:p>
            <a:pPr marL="457200" indent="-457200">
              <a:buFont typeface="Arial" panose="020B0604020202020204" pitchFamily="34" charset="0"/>
              <a:buChar char="•"/>
            </a:pPr>
            <a:endParaRPr lang="en-US" sz="2000" dirty="0"/>
          </a:p>
          <a:p>
            <a:r>
              <a:rPr lang="en-US" sz="2000" dirty="0"/>
              <a:t>189 NIH-funded scientists at 87 institutions have been sanctioned either by NIH or by their employer</a:t>
            </a:r>
          </a:p>
          <a:p>
            <a:endParaRPr lang="en-US" sz="2000" dirty="0"/>
          </a:p>
          <a:p>
            <a:r>
              <a:rPr lang="en-US" sz="2000" dirty="0"/>
              <a:t>77 investigators have been blocked from applying for a new NIH grant</a:t>
            </a:r>
            <a:endParaRPr lang="en-US" sz="2000" i="1" dirty="0"/>
          </a:p>
          <a:p>
            <a:endParaRPr lang="en-US" i="1" dirty="0"/>
          </a:p>
        </p:txBody>
      </p:sp>
      <p:sp>
        <p:nvSpPr>
          <p:cNvPr id="4" name="TextBox 3">
            <a:extLst>
              <a:ext uri="{FF2B5EF4-FFF2-40B4-BE49-F238E27FC236}">
                <a16:creationId xmlns:a16="http://schemas.microsoft.com/office/drawing/2014/main" id="{2702E4EF-8098-4BB6-8F54-FD376A03C0E0}"/>
              </a:ext>
            </a:extLst>
          </p:cNvPr>
          <p:cNvSpPr txBox="1"/>
          <p:nvPr/>
        </p:nvSpPr>
        <p:spPr>
          <a:xfrm>
            <a:off x="1442301" y="5345668"/>
            <a:ext cx="6528390" cy="369332"/>
          </a:xfrm>
          <a:prstGeom prst="rect">
            <a:avLst/>
          </a:prstGeom>
          <a:noFill/>
          <a:ln>
            <a:solidFill>
              <a:schemeClr val="tx1"/>
            </a:solidFill>
          </a:ln>
        </p:spPr>
        <p:txBody>
          <a:bodyPr wrap="none" rtlCol="0">
            <a:spAutoFit/>
          </a:bodyPr>
          <a:lstStyle/>
          <a:p>
            <a:r>
              <a:rPr lang="en-US" dirty="0"/>
              <a:t>Source: </a:t>
            </a:r>
            <a:r>
              <a:rPr lang="en-US" dirty="0">
                <a:hlinkClick r:id="rId2"/>
              </a:rPr>
              <a:t>SCIENCE – By Jeffry </a:t>
            </a:r>
            <a:r>
              <a:rPr lang="en-US" dirty="0" err="1">
                <a:hlinkClick r:id="rId2"/>
              </a:rPr>
              <a:t>Mervis</a:t>
            </a:r>
            <a:r>
              <a:rPr lang="en-US" dirty="0">
                <a:hlinkClick r:id="rId2"/>
              </a:rPr>
              <a:t> Jul. 14, 2020 , 12:00 PM</a:t>
            </a:r>
            <a:endParaRPr lang="en-US" dirty="0"/>
          </a:p>
        </p:txBody>
      </p:sp>
    </p:spTree>
    <p:extLst>
      <p:ext uri="{BB962C8B-B14F-4D97-AF65-F5344CB8AC3E}">
        <p14:creationId xmlns:p14="http://schemas.microsoft.com/office/powerpoint/2010/main" val="314661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z="1667" b="1" dirty="0">
                <a:hlinkClick r:id="rId2"/>
              </a:rPr>
              <a:t/>
            </a:r>
            <a:br>
              <a:rPr lang="en-US" altLang="en-US" sz="1667" b="1" dirty="0">
                <a:hlinkClick r:id="rId2"/>
              </a:rPr>
            </a:br>
            <a:r>
              <a:rPr lang="en-US" altLang="en-US" sz="3000" b="1" dirty="0">
                <a:hlinkClick r:id="rId2"/>
              </a:rPr>
              <a:t>NIH Protecting U.S. Biomedical Intellectual Innovation</a:t>
            </a:r>
            <a:r>
              <a:rPr lang="en-US" altLang="en-US" sz="1667" b="1" dirty="0"/>
              <a:t/>
            </a:r>
            <a:br>
              <a:rPr lang="en-US" altLang="en-US" sz="1667" b="1" dirty="0"/>
            </a:br>
            <a:endParaRPr lang="en-US" altLang="en-US" dirty="0"/>
          </a:p>
        </p:txBody>
      </p:sp>
      <p:sp>
        <p:nvSpPr>
          <p:cNvPr id="19459" name="Content Placeholder 2"/>
          <p:cNvSpPr>
            <a:spLocks noGrp="1"/>
          </p:cNvSpPr>
          <p:nvPr>
            <p:ph idx="1"/>
          </p:nvPr>
        </p:nvSpPr>
        <p:spPr>
          <a:xfrm>
            <a:off x="261167" y="1404068"/>
            <a:ext cx="1735927" cy="4035188"/>
          </a:xfrm>
        </p:spPr>
        <p:txBody>
          <a:bodyPr/>
          <a:lstStyle/>
          <a:p>
            <a:r>
              <a:rPr lang="en-US" altLang="en-US" sz="2000" dirty="0"/>
              <a:t>Helpful chart about what to disclose where</a:t>
            </a:r>
          </a:p>
          <a:p>
            <a:endParaRPr lang="en-US" altLang="en-US" sz="2000" dirty="0"/>
          </a:p>
          <a:p>
            <a:endParaRPr lang="en-US" altLang="en-US" sz="2000" dirty="0"/>
          </a:p>
          <a:p>
            <a:r>
              <a:rPr lang="en-US" altLang="en-US" sz="2000" b="1" dirty="0">
                <a:solidFill>
                  <a:srgbClr val="00B050"/>
                </a:solidFill>
              </a:rPr>
              <a:t>[Excerpt only is shown here]</a:t>
            </a:r>
          </a:p>
        </p:txBody>
      </p:sp>
      <p:pic>
        <p:nvPicPr>
          <p:cNvPr id="6" name="Picture 5"/>
          <p:cNvPicPr>
            <a:picLocks noChangeAspect="1"/>
          </p:cNvPicPr>
          <p:nvPr/>
        </p:nvPicPr>
        <p:blipFill>
          <a:blip r:embed="rId3"/>
          <a:stretch>
            <a:fillRect/>
          </a:stretch>
        </p:blipFill>
        <p:spPr>
          <a:xfrm>
            <a:off x="2187828" y="1404068"/>
            <a:ext cx="8053203" cy="4234569"/>
          </a:xfrm>
          <a:prstGeom prst="rect">
            <a:avLst/>
          </a:prstGeom>
        </p:spPr>
      </p:pic>
    </p:spTree>
    <p:extLst>
      <p:ext uri="{BB962C8B-B14F-4D97-AF65-F5344CB8AC3E}">
        <p14:creationId xmlns:p14="http://schemas.microsoft.com/office/powerpoint/2010/main" val="3807189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FF61D6-40CA-4799-83BF-CDD29AB16A83}"/>
              </a:ext>
            </a:extLst>
          </p:cNvPr>
          <p:cNvSpPr>
            <a:spLocks noGrp="1"/>
          </p:cNvSpPr>
          <p:nvPr>
            <p:ph idx="1"/>
          </p:nvPr>
        </p:nvSpPr>
        <p:spPr>
          <a:xfrm>
            <a:off x="508000" y="1414818"/>
            <a:ext cx="9380718" cy="4035188"/>
          </a:xfrm>
          <a:solidFill>
            <a:schemeClr val="bg1"/>
          </a:solidFill>
        </p:spPr>
        <p:txBody>
          <a:bodyPr>
            <a:normAutofit fontScale="77500" lnSpcReduction="20000"/>
          </a:bodyPr>
          <a:lstStyle/>
          <a:p>
            <a:pPr marL="457200" indent="-457200">
              <a:spcAft>
                <a:spcPts val="600"/>
              </a:spcAft>
              <a:buFont typeface="Arial" panose="020B0604020202020204" pitchFamily="34" charset="0"/>
              <a:buChar char="•"/>
            </a:pPr>
            <a:r>
              <a:rPr lang="en-US" dirty="0"/>
              <a:t>Includes</a:t>
            </a:r>
          </a:p>
          <a:p>
            <a:pPr marL="1282692" lvl="1" indent="-457200">
              <a:spcAft>
                <a:spcPts val="600"/>
              </a:spcAft>
              <a:buFont typeface="Arial" panose="020B0604020202020204" pitchFamily="34" charset="0"/>
              <a:buChar char="•"/>
            </a:pPr>
            <a:r>
              <a:rPr lang="en-US" dirty="0"/>
              <a:t>Applicant and Recipient Institution Responsibilities</a:t>
            </a:r>
          </a:p>
          <a:p>
            <a:pPr marL="1727187" lvl="2" indent="-457200">
              <a:spcAft>
                <a:spcPts val="600"/>
              </a:spcAft>
              <a:buFont typeface="Arial" panose="020B0604020202020204" pitchFamily="34" charset="0"/>
              <a:buChar char="•"/>
            </a:pPr>
            <a:r>
              <a:rPr lang="en-US" dirty="0"/>
              <a:t>Work with faculty and other staff to make sure that all applications, progress reports, … include an accurate and complete account of all sources of research support, and relevant affiliations for individuals named as senior/key personnel</a:t>
            </a:r>
          </a:p>
          <a:p>
            <a:pPr marL="1727187" lvl="2" indent="-457200">
              <a:spcAft>
                <a:spcPts val="600"/>
              </a:spcAft>
              <a:buFont typeface="Arial" panose="020B0604020202020204" pitchFamily="34" charset="0"/>
              <a:buChar char="•"/>
            </a:pPr>
            <a:r>
              <a:rPr lang="en-US" dirty="0"/>
              <a:t>Ensure that all reports and communications submitted to NIH are complete and accurate</a:t>
            </a:r>
          </a:p>
          <a:p>
            <a:pPr marL="1282692" lvl="1" indent="-457200">
              <a:spcAft>
                <a:spcPts val="600"/>
              </a:spcAft>
              <a:buFont typeface="Arial" panose="020B0604020202020204" pitchFamily="34" charset="0"/>
              <a:buChar char="•"/>
            </a:pPr>
            <a:r>
              <a:rPr lang="en-US" dirty="0"/>
              <a:t>NIH Responsibilities</a:t>
            </a:r>
          </a:p>
          <a:p>
            <a:pPr marL="1282692" lvl="1" indent="-457200">
              <a:spcAft>
                <a:spcPts val="600"/>
              </a:spcAft>
              <a:buFont typeface="Arial" panose="020B0604020202020204" pitchFamily="34" charset="0"/>
              <a:buChar char="•"/>
            </a:pPr>
            <a:r>
              <a:rPr lang="en-US" dirty="0"/>
              <a:t>FAQs</a:t>
            </a:r>
          </a:p>
          <a:p>
            <a:pPr marL="1282692" lvl="1" indent="-457200">
              <a:spcAft>
                <a:spcPts val="600"/>
              </a:spcAft>
              <a:buFont typeface="Arial" panose="020B0604020202020204" pitchFamily="34" charset="0"/>
              <a:buChar char="•"/>
            </a:pPr>
            <a:r>
              <a:rPr lang="en-US" dirty="0"/>
              <a:t>Related Guide Notices</a:t>
            </a:r>
          </a:p>
          <a:p>
            <a:pPr marL="1282692" lvl="1" indent="-457200">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FA45840A-C44C-449C-A7A5-0212F366EEF1}"/>
              </a:ext>
            </a:extLst>
          </p:cNvPr>
          <p:cNvSpPr>
            <a:spLocks noGrp="1"/>
          </p:cNvSpPr>
          <p:nvPr>
            <p:ph type="title"/>
          </p:nvPr>
        </p:nvSpPr>
        <p:spPr>
          <a:xfrm>
            <a:off x="2920621" y="174615"/>
            <a:ext cx="6731379" cy="1008191"/>
          </a:xfrm>
        </p:spPr>
        <p:txBody>
          <a:bodyPr>
            <a:normAutofit fontScale="90000"/>
          </a:bodyPr>
          <a:lstStyle/>
          <a:p>
            <a:r>
              <a:rPr lang="en-US" altLang="en-US" sz="1667" b="1" dirty="0">
                <a:hlinkClick r:id="rId2"/>
              </a:rPr>
              <a:t/>
            </a:r>
            <a:br>
              <a:rPr lang="en-US" altLang="en-US" sz="1667" b="1" dirty="0">
                <a:hlinkClick r:id="rId2"/>
              </a:rPr>
            </a:br>
            <a:r>
              <a:rPr lang="en-US" altLang="en-US" sz="3000" b="1" dirty="0">
                <a:hlinkClick r:id="rId2"/>
              </a:rPr>
              <a:t>NIH Protecting U.S. Biomedical Intellectual Innovation</a:t>
            </a:r>
            <a:r>
              <a:rPr lang="en-US" altLang="en-US" sz="1667" b="1" dirty="0"/>
              <a:t/>
            </a:r>
            <a:br>
              <a:rPr lang="en-US" altLang="en-US" sz="1667" b="1" dirty="0"/>
            </a:br>
            <a:endParaRPr lang="en-US" altLang="en-US" dirty="0"/>
          </a:p>
        </p:txBody>
      </p:sp>
    </p:spTree>
    <p:extLst>
      <p:ext uri="{BB962C8B-B14F-4D97-AF65-F5344CB8AC3E}">
        <p14:creationId xmlns:p14="http://schemas.microsoft.com/office/powerpoint/2010/main" val="67269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D13F-9586-4D2B-8907-048AB432DFC0}"/>
              </a:ext>
            </a:extLst>
          </p:cNvPr>
          <p:cNvSpPr>
            <a:spLocks noGrp="1"/>
          </p:cNvSpPr>
          <p:nvPr>
            <p:ph type="title"/>
          </p:nvPr>
        </p:nvSpPr>
        <p:spPr/>
        <p:txBody>
          <a:bodyPr/>
          <a:lstStyle/>
          <a:p>
            <a:r>
              <a:rPr lang="en-US" dirty="0"/>
              <a:t>Foreign Component</a:t>
            </a:r>
          </a:p>
        </p:txBody>
      </p:sp>
      <p:sp>
        <p:nvSpPr>
          <p:cNvPr id="3" name="Content Placeholder 2">
            <a:extLst>
              <a:ext uri="{FF2B5EF4-FFF2-40B4-BE49-F238E27FC236}">
                <a16:creationId xmlns:a16="http://schemas.microsoft.com/office/drawing/2014/main" id="{C391021B-E31B-4054-A058-61853E559F6A}"/>
              </a:ext>
            </a:extLst>
          </p:cNvPr>
          <p:cNvSpPr>
            <a:spLocks noGrp="1"/>
          </p:cNvSpPr>
          <p:nvPr>
            <p:ph idx="1"/>
          </p:nvPr>
        </p:nvSpPr>
        <p:spPr>
          <a:xfrm>
            <a:off x="508000" y="1414818"/>
            <a:ext cx="9144000" cy="4035188"/>
          </a:xfrm>
          <a:noFill/>
        </p:spPr>
        <p:txBody>
          <a:bodyPr>
            <a:normAutofit fontScale="77500" lnSpcReduction="20000"/>
          </a:bodyPr>
          <a:lstStyle/>
          <a:p>
            <a:pPr>
              <a:spcAft>
                <a:spcPts val="600"/>
              </a:spcAft>
            </a:pPr>
            <a:r>
              <a:rPr lang="en-US" dirty="0"/>
              <a:t>Reminders of NIH Policies on Other Support and on Policies related to Financial Conflicts of Interest and Foreign Components (Notice Number: </a:t>
            </a:r>
            <a:r>
              <a:rPr lang="en-US" dirty="0">
                <a:hlinkClick r:id="rId2"/>
              </a:rPr>
              <a:t>NOT-OD-19-114)</a:t>
            </a:r>
            <a:endParaRPr lang="en-US" dirty="0"/>
          </a:p>
          <a:p>
            <a:pPr marL="457200" indent="-457200">
              <a:spcAft>
                <a:spcPts val="600"/>
              </a:spcAft>
              <a:buFont typeface="Arial" panose="020B0604020202020204" pitchFamily="34" charset="0"/>
              <a:buChar char="•"/>
            </a:pPr>
            <a:r>
              <a:rPr lang="en-US" dirty="0"/>
              <a:t>Performance of work by a researcher or recipient in a foreign location,</a:t>
            </a:r>
          </a:p>
          <a:p>
            <a:pPr marL="457200" indent="-457200">
              <a:spcAft>
                <a:spcPts val="600"/>
              </a:spcAft>
              <a:buFont typeface="Arial" panose="020B0604020202020204" pitchFamily="34" charset="0"/>
              <a:buChar char="•"/>
            </a:pPr>
            <a:r>
              <a:rPr lang="en-US" dirty="0"/>
              <a:t>Significant – Examples </a:t>
            </a:r>
            <a:r>
              <a:rPr lang="en-US" dirty="0">
                <a:hlinkClick r:id="rId3"/>
              </a:rPr>
              <a:t>(from FAQs)</a:t>
            </a:r>
            <a:endParaRPr lang="en-US" dirty="0"/>
          </a:p>
          <a:p>
            <a:pPr marL="1282692" lvl="1" indent="-457200">
              <a:spcAft>
                <a:spcPts val="600"/>
              </a:spcAft>
              <a:buFont typeface="Arial" panose="020B0604020202020204" pitchFamily="34" charset="0"/>
              <a:buChar char="•"/>
            </a:pPr>
            <a:r>
              <a:rPr lang="en-US" dirty="0"/>
              <a:t>collaborations with investigators at a foreign site anticipated to result in co-authorship</a:t>
            </a:r>
          </a:p>
          <a:p>
            <a:pPr marL="1282692" lvl="1" indent="-457200">
              <a:spcAft>
                <a:spcPts val="600"/>
              </a:spcAft>
              <a:buFont typeface="Arial" panose="020B0604020202020204" pitchFamily="34" charset="0"/>
              <a:buChar char="•"/>
            </a:pPr>
            <a:r>
              <a:rPr lang="en-US" dirty="0"/>
              <a:t>use of facilities or instrumentation at a foreign site</a:t>
            </a:r>
          </a:p>
          <a:p>
            <a:pPr marL="1282692" lvl="1" indent="-457200">
              <a:spcAft>
                <a:spcPts val="600"/>
              </a:spcAft>
              <a:buFont typeface="Arial" panose="020B0604020202020204" pitchFamily="34" charset="0"/>
              <a:buChar char="•"/>
            </a:pPr>
            <a:r>
              <a:rPr lang="en-US" dirty="0"/>
              <a:t>receipt of financial support or resources from a foreign entity</a:t>
            </a:r>
          </a:p>
        </p:txBody>
      </p:sp>
      <p:pic>
        <p:nvPicPr>
          <p:cNvPr id="6" name="Picture 5">
            <a:extLst>
              <a:ext uri="{FF2B5EF4-FFF2-40B4-BE49-F238E27FC236}">
                <a16:creationId xmlns:a16="http://schemas.microsoft.com/office/drawing/2014/main" id="{1CA73BED-9ABC-4F6B-86E0-A8225E6566A5}"/>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rot="2110404">
            <a:off x="8396733" y="-81327"/>
            <a:ext cx="2152314" cy="1520072"/>
          </a:xfrm>
          <a:prstGeom prst="rect">
            <a:avLst/>
          </a:prstGeom>
        </p:spPr>
      </p:pic>
    </p:spTree>
    <p:extLst>
      <p:ext uri="{BB962C8B-B14F-4D97-AF65-F5344CB8AC3E}">
        <p14:creationId xmlns:p14="http://schemas.microsoft.com/office/powerpoint/2010/main" val="1536268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1CBC-4DD9-44B6-8BA9-1CAC769F46AE}"/>
              </a:ext>
            </a:extLst>
          </p:cNvPr>
          <p:cNvSpPr>
            <a:spLocks noGrp="1"/>
          </p:cNvSpPr>
          <p:nvPr>
            <p:ph type="title"/>
          </p:nvPr>
        </p:nvSpPr>
        <p:spPr>
          <a:xfrm>
            <a:off x="2152650" y="196830"/>
            <a:ext cx="7413625" cy="1008191"/>
          </a:xfrm>
        </p:spPr>
        <p:txBody>
          <a:bodyPr>
            <a:normAutofit fontScale="90000"/>
          </a:bodyPr>
          <a:lstStyle/>
          <a:p>
            <a:r>
              <a:rPr lang="en-US" b="1" dirty="0"/>
              <a:t>“Principled International Collaborations”?</a:t>
            </a:r>
          </a:p>
        </p:txBody>
      </p:sp>
      <p:sp>
        <p:nvSpPr>
          <p:cNvPr id="3" name="Content Placeholder 2">
            <a:extLst>
              <a:ext uri="{FF2B5EF4-FFF2-40B4-BE49-F238E27FC236}">
                <a16:creationId xmlns:a16="http://schemas.microsoft.com/office/drawing/2014/main" id="{02564C63-AF9B-4E1C-AB83-F97DC623F955}"/>
              </a:ext>
            </a:extLst>
          </p:cNvPr>
          <p:cNvSpPr>
            <a:spLocks noGrp="1"/>
          </p:cNvSpPr>
          <p:nvPr>
            <p:ph idx="1"/>
          </p:nvPr>
        </p:nvSpPr>
        <p:spPr>
          <a:xfrm>
            <a:off x="166688" y="1414817"/>
            <a:ext cx="9777412" cy="3766783"/>
          </a:xfrm>
        </p:spPr>
        <p:txBody>
          <a:bodyPr>
            <a:noAutofit/>
          </a:bodyPr>
          <a:lstStyle/>
          <a:p>
            <a:pPr marL="457200" indent="-457200" fontAlgn="base">
              <a:buFont typeface="Arial" panose="020B0604020202020204" pitchFamily="34" charset="0"/>
              <a:buChar char="•"/>
            </a:pPr>
            <a:r>
              <a:rPr lang="en-US" sz="1600" dirty="0"/>
              <a:t>Undisclosed foreign employment,</a:t>
            </a:r>
          </a:p>
          <a:p>
            <a:pPr marL="457200" indent="-457200" fontAlgn="base">
              <a:buFont typeface="Arial" panose="020B0604020202020204" pitchFamily="34" charset="0"/>
              <a:buChar char="•"/>
            </a:pPr>
            <a:r>
              <a:rPr lang="en-US" sz="1600" dirty="0"/>
              <a:t>Undisclosed obligations to generate foreign patents that may be related to NIH-funded work,</a:t>
            </a:r>
          </a:p>
          <a:p>
            <a:pPr marL="457200" indent="-457200" fontAlgn="base">
              <a:buFont typeface="Arial" panose="020B0604020202020204" pitchFamily="34" charset="0"/>
              <a:buChar char="•"/>
            </a:pPr>
            <a:r>
              <a:rPr lang="en-US" sz="1600" dirty="0"/>
              <a:t>Undisclosed preferential treatment in American laboratories for certain students or visiting scientists,</a:t>
            </a:r>
          </a:p>
          <a:p>
            <a:pPr marL="457200" indent="-457200" fontAlgn="base">
              <a:buFont typeface="Arial" panose="020B0604020202020204" pitchFamily="34" charset="0"/>
              <a:buChar char="•"/>
            </a:pPr>
            <a:r>
              <a:rPr lang="en-US" sz="1600" dirty="0"/>
              <a:t>Undisclosed research support – often for similar if not identical research being supported by the NIH,</a:t>
            </a:r>
          </a:p>
          <a:p>
            <a:pPr marL="457200" indent="-457200" fontAlgn="base">
              <a:buFont typeface="Arial" panose="020B0604020202020204" pitchFamily="34" charset="0"/>
              <a:buChar char="•"/>
            </a:pPr>
            <a:r>
              <a:rPr lang="en-US" sz="1600" dirty="0"/>
              <a:t>Undisclosed compensation deposited into secret foreign bank accounts,</a:t>
            </a:r>
          </a:p>
          <a:p>
            <a:pPr marL="457200" indent="-457200" fontAlgn="base">
              <a:buFont typeface="Arial" panose="020B0604020202020204" pitchFamily="34" charset="0"/>
              <a:buChar char="•"/>
            </a:pPr>
            <a:r>
              <a:rPr lang="en-US" sz="1600" dirty="0"/>
              <a:t>Undisclosed obligations to assign credit to foreign institutions for work done largely in the U.S.,</a:t>
            </a:r>
          </a:p>
          <a:p>
            <a:pPr marL="457200" indent="-457200" fontAlgn="base">
              <a:buFont typeface="Arial" panose="020B0604020202020204" pitchFamily="34" charset="0"/>
              <a:buChar char="•"/>
            </a:pPr>
            <a:r>
              <a:rPr lang="en-US" sz="1600" dirty="0"/>
              <a:t>Undisclosed obligations to keep foreign arrangements and scientific work secret,</a:t>
            </a:r>
          </a:p>
          <a:p>
            <a:pPr marL="457200" indent="-457200" fontAlgn="base">
              <a:buFont typeface="Arial" panose="020B0604020202020204" pitchFamily="34" charset="0"/>
              <a:buChar char="•"/>
            </a:pPr>
            <a:r>
              <a:rPr lang="en-US" sz="1600" dirty="0"/>
              <a:t>Undisclosed obligations to transfer propriety information and technologies to foreign institutions,</a:t>
            </a:r>
          </a:p>
          <a:p>
            <a:pPr marL="457200" indent="-457200" fontAlgn="base">
              <a:buFont typeface="Arial" panose="020B0604020202020204" pitchFamily="34" charset="0"/>
              <a:buChar char="•"/>
            </a:pPr>
            <a:r>
              <a:rPr lang="en-US" sz="1600" dirty="0"/>
              <a:t>Stringent restrictions on termination of contract,</a:t>
            </a:r>
          </a:p>
          <a:p>
            <a:pPr marL="457200" indent="-457200" fontAlgn="base">
              <a:buFont typeface="Arial" panose="020B0604020202020204" pitchFamily="34" charset="0"/>
              <a:buChar char="•"/>
            </a:pPr>
            <a:r>
              <a:rPr lang="en-US" sz="1600" dirty="0"/>
              <a:t>Undisclosed significant financial conflicts of interest, and</a:t>
            </a:r>
          </a:p>
          <a:p>
            <a:pPr marL="457200" indent="-457200" fontAlgn="base">
              <a:buFont typeface="Arial" panose="020B0604020202020204" pitchFamily="34" charset="0"/>
              <a:buChar char="•"/>
            </a:pPr>
            <a:r>
              <a:rPr lang="en-US" sz="1600" dirty="0"/>
              <a:t>Egregious violations of peer review confidentiality rules.</a:t>
            </a:r>
          </a:p>
          <a:p>
            <a:endParaRPr lang="en-US" sz="1600" dirty="0"/>
          </a:p>
        </p:txBody>
      </p:sp>
      <p:sp>
        <p:nvSpPr>
          <p:cNvPr id="4" name="TextBox 3">
            <a:extLst>
              <a:ext uri="{FF2B5EF4-FFF2-40B4-BE49-F238E27FC236}">
                <a16:creationId xmlns:a16="http://schemas.microsoft.com/office/drawing/2014/main" id="{C3BCC99A-08F3-445E-A5E1-8E96404D3B0D}"/>
              </a:ext>
            </a:extLst>
          </p:cNvPr>
          <p:cNvSpPr txBox="1"/>
          <p:nvPr/>
        </p:nvSpPr>
        <p:spPr>
          <a:xfrm>
            <a:off x="458787" y="5075028"/>
            <a:ext cx="9534525" cy="646331"/>
          </a:xfrm>
          <a:prstGeom prst="rect">
            <a:avLst/>
          </a:prstGeom>
          <a:noFill/>
          <a:ln>
            <a:solidFill>
              <a:schemeClr val="tx1"/>
            </a:solidFill>
          </a:ln>
        </p:spPr>
        <p:txBody>
          <a:bodyPr wrap="square" rtlCol="0">
            <a:spAutoFit/>
          </a:bodyPr>
          <a:lstStyle/>
          <a:p>
            <a:r>
              <a:rPr lang="en-US" dirty="0"/>
              <a:t>Open Mike: </a:t>
            </a:r>
            <a:r>
              <a:rPr lang="en-US" dirty="0">
                <a:hlinkClick r:id="rId3"/>
              </a:rPr>
              <a:t>Addressing Foreign Interference and Associated Risks to the Integrity of Biomedical Research, and How You Can Help</a:t>
            </a:r>
            <a:endParaRPr lang="en-US" dirty="0"/>
          </a:p>
        </p:txBody>
      </p:sp>
      <p:pic>
        <p:nvPicPr>
          <p:cNvPr id="1026" name="Picture 2" descr="Dr. Michael Lauer">
            <a:extLst>
              <a:ext uri="{FF2B5EF4-FFF2-40B4-BE49-F238E27FC236}">
                <a16:creationId xmlns:a16="http://schemas.microsoft.com/office/drawing/2014/main" id="{0D80A048-DB30-4D1C-98E4-A60A17EA19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7631" y="81317"/>
            <a:ext cx="1145381"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725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8840" y="1808480"/>
            <a:ext cx="2270760" cy="93472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Foreign Talent Recruitment Program Definition</a:t>
            </a:r>
          </a:p>
        </p:txBody>
      </p:sp>
      <p:sp>
        <p:nvSpPr>
          <p:cNvPr id="5" name="Rounded Rectangle 4"/>
          <p:cNvSpPr/>
          <p:nvPr/>
        </p:nvSpPr>
        <p:spPr>
          <a:xfrm>
            <a:off x="4188460" y="2545557"/>
            <a:ext cx="2270760" cy="93472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Special Clauses</a:t>
            </a:r>
          </a:p>
        </p:txBody>
      </p:sp>
      <p:sp>
        <p:nvSpPr>
          <p:cNvPr id="6" name="Rounded Rectangle 5"/>
          <p:cNvSpPr/>
          <p:nvPr/>
        </p:nvSpPr>
        <p:spPr>
          <a:xfrm>
            <a:off x="5796280" y="3380105"/>
            <a:ext cx="2270760" cy="93472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Foreign National Approval Form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60" y="3261465"/>
            <a:ext cx="2281621" cy="2266511"/>
          </a:xfrm>
          <a:prstGeom prst="rect">
            <a:avLst/>
          </a:prstGeom>
        </p:spPr>
      </p:pic>
    </p:spTree>
    <p:extLst>
      <p:ext uri="{BB962C8B-B14F-4D97-AF65-F5344CB8AC3E}">
        <p14:creationId xmlns:p14="http://schemas.microsoft.com/office/powerpoint/2010/main" val="3095575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806521" y="1309954"/>
            <a:ext cx="1977776" cy="1890445"/>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National </a:t>
            </a:r>
          </a:p>
          <a:p>
            <a:pPr algn="ctr"/>
            <a:r>
              <a:rPr lang="en-US" dirty="0"/>
              <a:t>Picture</a:t>
            </a:r>
          </a:p>
        </p:txBody>
      </p:sp>
      <p:sp>
        <p:nvSpPr>
          <p:cNvPr id="3" name="Flowchart: Multidocument 2"/>
          <p:cNvSpPr/>
          <p:nvPr/>
        </p:nvSpPr>
        <p:spPr>
          <a:xfrm>
            <a:off x="4958544" y="3521695"/>
            <a:ext cx="1977776" cy="1890445"/>
          </a:xfrm>
          <a:prstGeom prst="flowChartMultidocumen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Institutional </a:t>
            </a:r>
          </a:p>
          <a:p>
            <a:pPr algn="ctr"/>
            <a:r>
              <a:rPr lang="en-US" dirty="0"/>
              <a:t>Challenges</a:t>
            </a:r>
          </a:p>
        </p:txBody>
      </p:sp>
      <p:sp>
        <p:nvSpPr>
          <p:cNvPr id="4" name="Flowchart: Multidocument 3"/>
          <p:cNvSpPr/>
          <p:nvPr/>
        </p:nvSpPr>
        <p:spPr>
          <a:xfrm>
            <a:off x="3310398" y="1116457"/>
            <a:ext cx="1977776" cy="1890445"/>
          </a:xfrm>
          <a:prstGeom prst="flowChartMulti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lowchart: Multidocument 4"/>
          <p:cNvSpPr/>
          <p:nvPr/>
        </p:nvSpPr>
        <p:spPr>
          <a:xfrm>
            <a:off x="5690540" y="1060577"/>
            <a:ext cx="1977776" cy="1890445"/>
          </a:xfrm>
          <a:prstGeom prst="flowChartMulti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Flowchart: Multidocument 5"/>
          <p:cNvSpPr/>
          <p:nvPr/>
        </p:nvSpPr>
        <p:spPr>
          <a:xfrm>
            <a:off x="7959275" y="3426184"/>
            <a:ext cx="1977776" cy="1890445"/>
          </a:xfrm>
          <a:prstGeom prst="flowChartMultidocumen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Coming Attractions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060" y="1526094"/>
            <a:ext cx="1193173" cy="12051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508" y="1526094"/>
            <a:ext cx="1134682" cy="1134682"/>
          </a:xfrm>
          <a:prstGeom prst="rect">
            <a:avLst/>
          </a:prstGeom>
        </p:spPr>
      </p:pic>
      <p:sp>
        <p:nvSpPr>
          <p:cNvPr id="9" name="Flowchart: Multidocument 8"/>
          <p:cNvSpPr/>
          <p:nvPr/>
        </p:nvSpPr>
        <p:spPr>
          <a:xfrm>
            <a:off x="7865607" y="979297"/>
            <a:ext cx="1977776" cy="1890445"/>
          </a:xfrm>
          <a:prstGeom prst="flowChartMulti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8021320" y="1526094"/>
            <a:ext cx="1454244" cy="923330"/>
          </a:xfrm>
          <a:prstGeom prst="rect">
            <a:avLst/>
          </a:prstGeom>
          <a:noFill/>
        </p:spPr>
        <p:txBody>
          <a:bodyPr wrap="none" rtlCol="0">
            <a:spAutoFit/>
          </a:bodyPr>
          <a:lstStyle/>
          <a:p>
            <a:r>
              <a:rPr lang="en-US" dirty="0"/>
              <a:t>DOD, DOE, </a:t>
            </a:r>
          </a:p>
          <a:p>
            <a:r>
              <a:rPr lang="en-US" dirty="0"/>
              <a:t>NASA, Ed,</a:t>
            </a:r>
          </a:p>
          <a:p>
            <a:r>
              <a:rPr lang="en-US" dirty="0"/>
              <a:t>Energy</a:t>
            </a:r>
          </a:p>
        </p:txBody>
      </p:sp>
      <p:sp>
        <p:nvSpPr>
          <p:cNvPr id="11" name="Flowchart: Multidocument 10">
            <a:extLst>
              <a:ext uri="{FF2B5EF4-FFF2-40B4-BE49-F238E27FC236}">
                <a16:creationId xmlns:a16="http://schemas.microsoft.com/office/drawing/2014/main" id="{8246F8CC-CF2B-435D-B38B-D11AE4F1E9EC}"/>
              </a:ext>
            </a:extLst>
          </p:cNvPr>
          <p:cNvSpPr/>
          <p:nvPr/>
        </p:nvSpPr>
        <p:spPr>
          <a:xfrm>
            <a:off x="105497" y="3426183"/>
            <a:ext cx="1977776" cy="1890445"/>
          </a:xfrm>
          <a:prstGeom prst="flowChartMulti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1FE6979-10FB-4A38-BDBD-1CEF698BFC0F}"/>
              </a:ext>
            </a:extLst>
          </p:cNvPr>
          <p:cNvPicPr>
            <a:picLocks noChangeAspect="1"/>
          </p:cNvPicPr>
          <p:nvPr/>
        </p:nvPicPr>
        <p:blipFill>
          <a:blip r:embed="rId4"/>
          <a:stretch>
            <a:fillRect/>
          </a:stretch>
        </p:blipFill>
        <p:spPr>
          <a:xfrm>
            <a:off x="316961" y="3901498"/>
            <a:ext cx="1128381" cy="1160621"/>
          </a:xfrm>
          <a:prstGeom prst="rect">
            <a:avLst/>
          </a:prstGeom>
        </p:spPr>
      </p:pic>
      <p:pic>
        <p:nvPicPr>
          <p:cNvPr id="16" name="Picture 15">
            <a:extLst>
              <a:ext uri="{FF2B5EF4-FFF2-40B4-BE49-F238E27FC236}">
                <a16:creationId xmlns:a16="http://schemas.microsoft.com/office/drawing/2014/main" id="{3BD810EE-35A5-40C7-A34E-F00D91569F69}"/>
              </a:ext>
            </a:extLst>
          </p:cNvPr>
          <p:cNvPicPr>
            <a:picLocks noChangeAspect="1"/>
          </p:cNvPicPr>
          <p:nvPr/>
        </p:nvPicPr>
        <p:blipFill>
          <a:blip r:embed="rId5"/>
          <a:stretch>
            <a:fillRect/>
          </a:stretch>
        </p:blipFill>
        <p:spPr>
          <a:xfrm>
            <a:off x="2833686" y="3836580"/>
            <a:ext cx="1218652" cy="1260674"/>
          </a:xfrm>
          <a:prstGeom prst="rect">
            <a:avLst/>
          </a:prstGeom>
        </p:spPr>
      </p:pic>
      <p:sp>
        <p:nvSpPr>
          <p:cNvPr id="17" name="Flowchart: Multidocument 16">
            <a:extLst>
              <a:ext uri="{FF2B5EF4-FFF2-40B4-BE49-F238E27FC236}">
                <a16:creationId xmlns:a16="http://schemas.microsoft.com/office/drawing/2014/main" id="{F1C95431-98F7-452F-8F61-3BD6130F91B9}"/>
              </a:ext>
            </a:extLst>
          </p:cNvPr>
          <p:cNvSpPr/>
          <p:nvPr/>
        </p:nvSpPr>
        <p:spPr>
          <a:xfrm>
            <a:off x="2551274" y="3445850"/>
            <a:ext cx="1977776" cy="1890445"/>
          </a:xfrm>
          <a:prstGeom prst="flowChartMultidocumen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4862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altLang="en-US" dirty="0"/>
              <a:t>Dept. of Energy </a:t>
            </a:r>
          </a:p>
        </p:txBody>
      </p:sp>
      <p:sp>
        <p:nvSpPr>
          <p:cNvPr id="6" name="Content Placeholder 2"/>
          <p:cNvSpPr>
            <a:spLocks noGrp="1"/>
          </p:cNvSpPr>
          <p:nvPr>
            <p:ph idx="1"/>
          </p:nvPr>
        </p:nvSpPr>
        <p:spPr>
          <a:xfrm>
            <a:off x="371475" y="1349151"/>
            <a:ext cx="9280525" cy="4289649"/>
          </a:xfrm>
          <a:noFill/>
        </p:spPr>
        <p:txBody>
          <a:bodyPr>
            <a:normAutofit fontScale="92500" lnSpcReduction="20000"/>
          </a:bodyPr>
          <a:lstStyle/>
          <a:p>
            <a:pPr marL="342900" indent="-342900">
              <a:buFont typeface="Arial" panose="020B0604020202020204" pitchFamily="34" charset="0"/>
              <a:buChar char="•"/>
              <a:defRPr/>
            </a:pPr>
            <a:r>
              <a:rPr lang="en-US" sz="2167" b="1" dirty="0"/>
              <a:t>DOE Order 486.1, </a:t>
            </a:r>
            <a:r>
              <a:rPr lang="en-US" sz="2167" b="1" dirty="0">
                <a:hlinkClick r:id="rId2"/>
              </a:rPr>
              <a:t>Department of Energy Foreign Government Talent Recruitment Programs</a:t>
            </a:r>
            <a:endParaRPr lang="en-US" sz="2167" b="1" dirty="0"/>
          </a:p>
          <a:p>
            <a:pPr lvl="1">
              <a:buFont typeface="Arial" panose="020B0604020202020204" pitchFamily="34" charset="0"/>
              <a:buChar char="•"/>
              <a:defRPr/>
            </a:pPr>
            <a:r>
              <a:rPr lang="en-US" sz="1750" dirty="0"/>
              <a:t>Employees on DOE contracts or subcontracts can’t participate in a foreign government talent program from a foreign country of risk  (currently, China, Iran, North Korea, and Russia) if they are working in DOE owned or leased facilities.    Quarterly reports required.  </a:t>
            </a:r>
          </a:p>
          <a:p>
            <a:pPr lvl="1">
              <a:buFont typeface="Arial" panose="020B0604020202020204" pitchFamily="34" charset="0"/>
              <a:buChar char="•"/>
              <a:defRPr/>
            </a:pPr>
            <a:endParaRPr lang="en-US" sz="1750" dirty="0"/>
          </a:p>
          <a:p>
            <a:pPr marL="342900" indent="-342900">
              <a:buFont typeface="Arial" panose="020B0604020202020204" pitchFamily="34" charset="0"/>
              <a:buChar char="•"/>
              <a:defRPr/>
            </a:pPr>
            <a:r>
              <a:rPr lang="en-US" sz="2100" b="1" dirty="0"/>
              <a:t>DOE Order 486.1A, </a:t>
            </a:r>
            <a:r>
              <a:rPr lang="en-US" sz="2100" b="1" dirty="0">
                <a:hlinkClick r:id="rId3"/>
              </a:rPr>
              <a:t>FOREIGN GOVERNMENT SPONSORED OR AFFILIATED ACTIVITIES </a:t>
            </a:r>
            <a:r>
              <a:rPr lang="en-US" sz="2100" dirty="0"/>
              <a:t>(9-4-20)</a:t>
            </a:r>
          </a:p>
          <a:p>
            <a:pPr marL="1168392" lvl="1" indent="-342900">
              <a:buFont typeface="Arial" panose="020B0604020202020204" pitchFamily="34" charset="0"/>
              <a:buChar char="•"/>
              <a:defRPr/>
            </a:pPr>
            <a:r>
              <a:rPr lang="en-US" sz="1700" dirty="0"/>
              <a:t>Defines “Foreign Government-Sponsored Talent Recruitment Program”</a:t>
            </a:r>
          </a:p>
          <a:p>
            <a:pPr marL="1168392" lvl="1" indent="-342900">
              <a:buFont typeface="Arial" panose="020B0604020202020204" pitchFamily="34" charset="0"/>
              <a:buChar char="•"/>
              <a:defRPr/>
            </a:pPr>
            <a:r>
              <a:rPr lang="en-US" sz="1700" dirty="0"/>
              <a:t>Information on “In-kind”, “Other Support”, “Positions and Appointments”, etc.</a:t>
            </a:r>
          </a:p>
          <a:p>
            <a:pPr marL="1168392" lvl="1" indent="-342900">
              <a:buFont typeface="Arial" panose="020B0604020202020204" pitchFamily="34" charset="0"/>
              <a:buChar char="•"/>
              <a:defRPr/>
            </a:pPr>
            <a:r>
              <a:rPr lang="en-US" sz="1700" dirty="0"/>
              <a:t>“This further includes compensation, for example, current or promises of future: grants, awards, funding, scholarship, appointment, sabbatical, travel, university directed funding, and honoraria.”</a:t>
            </a:r>
          </a:p>
          <a:p>
            <a:pPr marL="1168392" lvl="1" indent="-342900">
              <a:buFont typeface="Arial" panose="020B0604020202020204" pitchFamily="34" charset="0"/>
              <a:buChar char="•"/>
              <a:defRPr/>
            </a:pPr>
            <a:endParaRPr lang="en-US" sz="1367" b="1" dirty="0"/>
          </a:p>
          <a:p>
            <a:pPr marL="342900" indent="-342900">
              <a:buFont typeface="Arial" panose="020B0604020202020204" pitchFamily="34" charset="0"/>
              <a:buChar char="•"/>
              <a:defRPr/>
            </a:pPr>
            <a:r>
              <a:rPr lang="en-US" sz="2167" b="1" dirty="0"/>
              <a:t>DOE O 142.3A, </a:t>
            </a:r>
            <a:r>
              <a:rPr lang="en-US" sz="2167" b="1" dirty="0">
                <a:hlinkClick r:id="rId4"/>
              </a:rPr>
              <a:t>Unclassified Foreign Visits and Assignments Program</a:t>
            </a:r>
            <a:endParaRPr lang="en-US" sz="2167" b="1" dirty="0"/>
          </a:p>
          <a:p>
            <a:pPr lvl="1">
              <a:buFont typeface="Arial" panose="020B0604020202020204" pitchFamily="34" charset="0"/>
              <a:buChar char="•"/>
              <a:defRPr/>
            </a:pPr>
            <a:r>
              <a:rPr lang="en-US" sz="1750" dirty="0"/>
              <a:t>December 2019 change removes the exception previously in place to declare DOE grants exempt from needing approval to involve foreign nationals doing work at non-DOE facilities </a:t>
            </a:r>
          </a:p>
          <a:p>
            <a:pPr marL="285750" indent="-285750">
              <a:buFont typeface="Arial" panose="020B0604020202020204" pitchFamily="34" charset="0"/>
              <a:buChar char="•"/>
              <a:defRPr/>
            </a:pPr>
            <a:endParaRPr lang="en-US" sz="1500" b="1" dirty="0"/>
          </a:p>
          <a:p>
            <a:pPr>
              <a:defRPr/>
            </a:pPr>
            <a:endParaRPr lang="en-US" dirty="0"/>
          </a:p>
        </p:txBody>
      </p:sp>
      <p:pic>
        <p:nvPicPr>
          <p:cNvPr id="7" name="Picture 6" descr="File:New icon shiny badge.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3371" y="4743887"/>
            <a:ext cx="894913" cy="894913"/>
          </a:xfrm>
          <a:prstGeom prst="rect">
            <a:avLst/>
          </a:prstGeom>
        </p:spPr>
      </p:pic>
      <p:sp>
        <p:nvSpPr>
          <p:cNvPr id="8" name="Arrow: Curved Right 7">
            <a:extLst>
              <a:ext uri="{FF2B5EF4-FFF2-40B4-BE49-F238E27FC236}">
                <a16:creationId xmlns:a16="http://schemas.microsoft.com/office/drawing/2014/main" id="{D0E87529-D5E0-4A7D-87BE-4986D2DE2D0E}"/>
              </a:ext>
            </a:extLst>
          </p:cNvPr>
          <p:cNvSpPr/>
          <p:nvPr/>
        </p:nvSpPr>
        <p:spPr>
          <a:xfrm>
            <a:off x="-1" y="1895475"/>
            <a:ext cx="635001" cy="188595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descr="File:New icon shiny badge.svg - Wikimedia Commons">
            <a:extLst>
              <a:ext uri="{FF2B5EF4-FFF2-40B4-BE49-F238E27FC236}">
                <a16:creationId xmlns:a16="http://schemas.microsoft.com/office/drawing/2014/main" id="{03ED63CF-2E90-4425-9635-42F7C8C03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3370" y="3604815"/>
            <a:ext cx="894913" cy="894913"/>
          </a:xfrm>
          <a:prstGeom prst="rect">
            <a:avLst/>
          </a:prstGeom>
        </p:spPr>
      </p:pic>
    </p:spTree>
    <p:extLst>
      <p:ext uri="{BB962C8B-B14F-4D97-AF65-F5344CB8AC3E}">
        <p14:creationId xmlns:p14="http://schemas.microsoft.com/office/powerpoint/2010/main" val="2259217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Foreign Talent Recruitment Program Definition</a:t>
            </a:r>
          </a:p>
        </p:txBody>
      </p:sp>
      <p:sp>
        <p:nvSpPr>
          <p:cNvPr id="5" name="Content Placeholder 4"/>
          <p:cNvSpPr>
            <a:spLocks noGrp="1"/>
          </p:cNvSpPr>
          <p:nvPr>
            <p:ph idx="1"/>
          </p:nvPr>
        </p:nvSpPr>
        <p:spPr>
          <a:xfrm>
            <a:off x="230588" y="1414817"/>
            <a:ext cx="9756250" cy="4300183"/>
          </a:xfrm>
          <a:noFill/>
        </p:spPr>
        <p:txBody>
          <a:bodyPr>
            <a:noAutofit/>
          </a:bodyPr>
          <a:lstStyle/>
          <a:p>
            <a:r>
              <a:rPr lang="en-US" sz="1200" dirty="0"/>
              <a:t>Included in DOE O 486.1a </a:t>
            </a:r>
            <a:r>
              <a:rPr lang="en-US" sz="1200" b="1" dirty="0">
                <a:hlinkClick r:id="rId3"/>
              </a:rPr>
              <a:t>FOREIGN GOVERNMENT SPONSORED OR AFFILIATED ACTIVITIES</a:t>
            </a:r>
            <a:endParaRPr lang="en-US" sz="1200" dirty="0"/>
          </a:p>
          <a:p>
            <a:r>
              <a:rPr lang="en-US" sz="1200" b="1" dirty="0"/>
              <a:t>Core Definition (Excerpt):  </a:t>
            </a:r>
          </a:p>
          <a:p>
            <a:r>
              <a:rPr lang="en-US" sz="1200" u="sng" dirty="0"/>
              <a:t>Foreign Country of Risk</a:t>
            </a:r>
            <a:r>
              <a:rPr lang="en-US" sz="1200" dirty="0"/>
              <a:t>. Any foreign country determined to be of risk, following consideration of, but not limited to, the Office of the Director of National Intelligence </a:t>
            </a:r>
            <a:r>
              <a:rPr lang="en-US" sz="1200" dirty="0" err="1"/>
              <a:t>WorldWide</a:t>
            </a:r>
            <a:r>
              <a:rPr lang="en-US" sz="1200" dirty="0"/>
              <a:t> Threat Assessment and The National Counterintelligence Strategy of the United States of America, by the Under Secretary for Science in consultation with the Under Secretary of Energy; the Under Secretary for Nuclear Security; and the Office of Intelligence and Counterintelligence.</a:t>
            </a:r>
            <a:endParaRPr lang="en-US" sz="1200" b="1" dirty="0"/>
          </a:p>
          <a:p>
            <a:endParaRPr lang="en-US" sz="1200" u="sng" dirty="0"/>
          </a:p>
          <a:p>
            <a:r>
              <a:rPr lang="en-US" sz="1200" u="sng" dirty="0"/>
              <a:t>Foreign Country of Risk Sponsored or Affiliated Activity</a:t>
            </a:r>
            <a:r>
              <a:rPr lang="en-US" sz="1200" dirty="0"/>
              <a:t>. Any foreign government sponsored talent recruitment program or other foreign government sponsored or affiliated activity, as defined below, of a Foreign Country of Risk.</a:t>
            </a:r>
          </a:p>
          <a:p>
            <a:endParaRPr lang="en-US" sz="1200" dirty="0"/>
          </a:p>
          <a:p>
            <a:r>
              <a:rPr lang="en-US" sz="1100" b="1" dirty="0">
                <a:solidFill>
                  <a:srgbClr val="FF0000"/>
                </a:solidFill>
              </a:rPr>
              <a:t>Distinguishing features:</a:t>
            </a:r>
          </a:p>
          <a:p>
            <a:pPr marL="514350" indent="-514350">
              <a:buAutoNum type="arabicParenBoth"/>
            </a:pPr>
            <a:r>
              <a:rPr lang="en-US" sz="1100" dirty="0"/>
              <a:t>An effort directly or indirectly organized, managed, or funded by a foreign government to recruit science and technology professionals or students (regardless of citizenship or national origin, and whether having a full-time or part-time position). </a:t>
            </a:r>
          </a:p>
          <a:p>
            <a:pPr marL="514350" indent="-514350">
              <a:buAutoNum type="arabicParenBoth"/>
            </a:pPr>
            <a:r>
              <a:rPr lang="en-US" sz="1100" dirty="0"/>
              <a:t>… operate with the intent to import or otherwise acquire from abroad, sometimes through illicit means, proprietary technology or software, unpublished data and methods, and intellectual property to further the military modernization goals and/or economic goals of a foreign government. </a:t>
            </a:r>
          </a:p>
          <a:p>
            <a:pPr marL="514350" indent="-514350">
              <a:buAutoNum type="arabicParenBoth"/>
            </a:pPr>
            <a:r>
              <a:rPr lang="en-US" sz="1100" dirty="0"/>
              <a:t>…  aim to incentivize the targeted individual to physically relocate to the foreign state for the above purpose. Some programs allow for or encourage continued employment at U.S. research facilities or receipt of Federal research funds while concurrently working at and/or receiving compensation from a foreign institution, and some direct participants not to disclose their participation to U.S. entities. </a:t>
            </a:r>
          </a:p>
          <a:p>
            <a:pPr marL="514350" indent="-514350">
              <a:buAutoNum type="arabicParenBoth"/>
            </a:pPr>
            <a:r>
              <a:rPr lang="en-US" sz="1100" dirty="0"/>
              <a:t>Compensation could take many forms including cash, research funding, complimentary foreign travel, honorific titles, career advancement opportunities, promised future compensation, or other types of remuneration or consideration, including in-kind compensation.</a:t>
            </a:r>
          </a:p>
        </p:txBody>
      </p:sp>
    </p:spTree>
    <p:extLst>
      <p:ext uri="{BB962C8B-B14F-4D97-AF65-F5344CB8AC3E}">
        <p14:creationId xmlns:p14="http://schemas.microsoft.com/office/powerpoint/2010/main" val="1397039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29306"/>
            <a:ext cx="5842000" cy="952500"/>
          </a:xfrm>
        </p:spPr>
        <p:txBody>
          <a:bodyPr>
            <a:normAutofit fontScale="90000"/>
          </a:bodyPr>
          <a:lstStyle/>
          <a:p>
            <a:r>
              <a:rPr lang="en-US" dirty="0"/>
              <a:t>Obtaining Approval for a Foreign National</a:t>
            </a:r>
          </a:p>
        </p:txBody>
      </p:sp>
      <p:sp>
        <p:nvSpPr>
          <p:cNvPr id="3" name="Content Placeholder 2"/>
          <p:cNvSpPr>
            <a:spLocks noGrp="1"/>
          </p:cNvSpPr>
          <p:nvPr>
            <p:ph idx="1"/>
          </p:nvPr>
        </p:nvSpPr>
        <p:spPr>
          <a:xfrm>
            <a:off x="508000" y="1333501"/>
            <a:ext cx="5547359" cy="3771194"/>
          </a:xfrm>
        </p:spPr>
        <p:txBody>
          <a:bodyPr>
            <a:normAutofit/>
          </a:bodyPr>
          <a:lstStyle/>
          <a:p>
            <a:r>
              <a:rPr lang="en-US" sz="1600" dirty="0"/>
              <a:t>Now appearing on new and modified DOE awards (including a no cost time extension!)</a:t>
            </a:r>
          </a:p>
          <a:p>
            <a:endParaRPr lang="en-US" sz="1600" dirty="0"/>
          </a:p>
          <a:p>
            <a:r>
              <a:rPr lang="en-US" sz="1600" dirty="0"/>
              <a:t>A “foreign national” is defined as any person who is not a U.S. citizen by birth or naturalization. </a:t>
            </a:r>
          </a:p>
          <a:p>
            <a:endParaRPr lang="en-US" sz="1600" dirty="0"/>
          </a:p>
          <a:p>
            <a:r>
              <a:rPr lang="en-US" sz="1600" dirty="0"/>
              <a:t>Must submit Form 142-1A plus passport, visa or lawful permanent residency proof, and a CV </a:t>
            </a:r>
          </a:p>
          <a:p>
            <a:endParaRPr lang="en-US" sz="1600" dirty="0"/>
          </a:p>
          <a:p>
            <a:r>
              <a:rPr lang="en-US" sz="1600" dirty="0"/>
              <a:t>Prior DOE approval is required before the individual can work on the project (except for existing awards, where the form must be submitted within 30 days of the term being added to the award)  </a:t>
            </a:r>
          </a:p>
        </p:txBody>
      </p:sp>
      <p:sp>
        <p:nvSpPr>
          <p:cNvPr id="4" name="Slide Number Placeholder 3"/>
          <p:cNvSpPr>
            <a:spLocks noGrp="1"/>
          </p:cNvSpPr>
          <p:nvPr>
            <p:ph type="sldNum" sz="quarter" idx="4"/>
          </p:nvPr>
        </p:nvSpPr>
        <p:spPr/>
        <p:txBody>
          <a:bodyPr/>
          <a:lstStyle/>
          <a:p>
            <a:fld id="{90B00330-FA2B-C34D-87FC-EE1AEEE28A74}" type="slidenum">
              <a:rPr lang="en-US" smtClean="0"/>
              <a:pPr/>
              <a:t>32</a:t>
            </a:fld>
            <a:endParaRPr lang="en-US" dirty="0">
              <a:solidFill>
                <a:srgbClr val="00446A"/>
              </a:solidFill>
            </a:endParaRPr>
          </a:p>
        </p:txBody>
      </p:sp>
      <p:pic>
        <p:nvPicPr>
          <p:cNvPr id="5" name="Picture 4"/>
          <p:cNvPicPr>
            <a:picLocks noChangeAspect="1"/>
          </p:cNvPicPr>
          <p:nvPr/>
        </p:nvPicPr>
        <p:blipFill>
          <a:blip r:embed="rId3"/>
          <a:stretch>
            <a:fillRect/>
          </a:stretch>
        </p:blipFill>
        <p:spPr>
          <a:xfrm>
            <a:off x="6055359" y="140238"/>
            <a:ext cx="4024013" cy="5278558"/>
          </a:xfrm>
          <a:prstGeom prst="rect">
            <a:avLst/>
          </a:prstGeom>
        </p:spPr>
      </p:pic>
      <p:pic>
        <p:nvPicPr>
          <p:cNvPr id="6" name="Picture 5">
            <a:extLst>
              <a:ext uri="{FF2B5EF4-FFF2-40B4-BE49-F238E27FC236}">
                <a16:creationId xmlns:a16="http://schemas.microsoft.com/office/drawing/2014/main" id="{7C5B81EB-D819-47E7-A90B-459BF45B9500}"/>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8945217" y="74525"/>
            <a:ext cx="1132699" cy="1000551"/>
          </a:xfrm>
          <a:prstGeom prst="rect">
            <a:avLst/>
          </a:prstGeom>
        </p:spPr>
      </p:pic>
    </p:spTree>
    <p:extLst>
      <p:ext uri="{BB962C8B-B14F-4D97-AF65-F5344CB8AC3E}">
        <p14:creationId xmlns:p14="http://schemas.microsoft.com/office/powerpoint/2010/main" val="566313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Questions:</a:t>
            </a:r>
          </a:p>
        </p:txBody>
      </p:sp>
      <p:sp>
        <p:nvSpPr>
          <p:cNvPr id="3" name="Content Placeholder 2"/>
          <p:cNvSpPr>
            <a:spLocks noGrp="1"/>
          </p:cNvSpPr>
          <p:nvPr>
            <p:ph idx="1"/>
          </p:nvPr>
        </p:nvSpPr>
        <p:spPr>
          <a:solidFill>
            <a:srgbClr val="00B050"/>
          </a:solidFill>
        </p:spPr>
        <p:txBody>
          <a:bodyPr>
            <a:normAutofit fontScale="55000" lnSpcReduction="20000"/>
          </a:bodyPr>
          <a:lstStyle/>
          <a:p>
            <a:r>
              <a:rPr lang="en-US" dirty="0"/>
              <a:t>Have you received a DOE award with this requirement? </a:t>
            </a:r>
          </a:p>
          <a:p>
            <a:r>
              <a:rPr lang="en-US" dirty="0"/>
              <a:t>	Yes</a:t>
            </a:r>
          </a:p>
          <a:p>
            <a:r>
              <a:rPr lang="en-US" dirty="0"/>
              <a:t>	No</a:t>
            </a:r>
          </a:p>
          <a:p>
            <a:r>
              <a:rPr lang="en-US" dirty="0"/>
              <a:t>	I have no idea – I hope not</a:t>
            </a:r>
          </a:p>
          <a:p>
            <a:endParaRPr lang="en-US" dirty="0"/>
          </a:p>
          <a:p>
            <a:r>
              <a:rPr lang="en-US" dirty="0"/>
              <a:t>If you have submitted a foreign national approval request, what was your response experience? </a:t>
            </a:r>
          </a:p>
          <a:p>
            <a:r>
              <a:rPr lang="en-US" dirty="0"/>
              <a:t>Pending - fewer than 30 days since submission</a:t>
            </a:r>
          </a:p>
          <a:p>
            <a:r>
              <a:rPr lang="en-US" dirty="0"/>
              <a:t>Pending - more than 30 days since submission</a:t>
            </a:r>
          </a:p>
          <a:p>
            <a:r>
              <a:rPr lang="en-US" dirty="0"/>
              <a:t>Approved within 30 days</a:t>
            </a:r>
          </a:p>
          <a:p>
            <a:r>
              <a:rPr lang="en-US" dirty="0"/>
              <a:t>Approved but took longer than 30 days</a:t>
            </a:r>
          </a:p>
          <a:p>
            <a:r>
              <a:rPr lang="en-US" dirty="0"/>
              <a:t>Disapproved within 30 days</a:t>
            </a:r>
          </a:p>
          <a:p>
            <a:r>
              <a:rPr lang="en-US" dirty="0"/>
              <a:t>Disapproved but took but longer than 30 days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90B00330-FA2B-C34D-87FC-EE1AEEE28A74}" type="slidenum">
              <a:rPr lang="en-US" smtClean="0"/>
              <a:pPr/>
              <a:t>33</a:t>
            </a:fld>
            <a:endParaRPr lang="en-US" dirty="0">
              <a:solidFill>
                <a:srgbClr val="00446A"/>
              </a:solidFill>
            </a:endParaRPr>
          </a:p>
        </p:txBody>
      </p:sp>
    </p:spTree>
    <p:extLst>
      <p:ext uri="{BB962C8B-B14F-4D97-AF65-F5344CB8AC3E}">
        <p14:creationId xmlns:p14="http://schemas.microsoft.com/office/powerpoint/2010/main" val="3309522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48840" y="1808480"/>
            <a:ext cx="2270760" cy="93472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Other Support</a:t>
            </a:r>
          </a:p>
        </p:txBody>
      </p:sp>
      <p:sp>
        <p:nvSpPr>
          <p:cNvPr id="5" name="Rounded Rectangle 4"/>
          <p:cNvSpPr/>
          <p:nvPr/>
        </p:nvSpPr>
        <p:spPr>
          <a:xfrm>
            <a:off x="4188460" y="2545557"/>
            <a:ext cx="2270760" cy="93472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CMCC</a:t>
            </a:r>
          </a:p>
        </p:txBody>
      </p:sp>
      <p:sp>
        <p:nvSpPr>
          <p:cNvPr id="6" name="Rounded Rectangle 5"/>
          <p:cNvSpPr/>
          <p:nvPr/>
        </p:nvSpPr>
        <p:spPr>
          <a:xfrm>
            <a:off x="5796280" y="3380105"/>
            <a:ext cx="2270760" cy="934720"/>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NDAA 889</a:t>
            </a:r>
          </a:p>
        </p:txBody>
      </p:sp>
      <p:pic>
        <p:nvPicPr>
          <p:cNvPr id="3" name="Picture 2"/>
          <p:cNvPicPr>
            <a:picLocks noChangeAspect="1"/>
          </p:cNvPicPr>
          <p:nvPr/>
        </p:nvPicPr>
        <p:blipFill>
          <a:blip r:embed="rId2"/>
          <a:stretch>
            <a:fillRect/>
          </a:stretch>
        </p:blipFill>
        <p:spPr>
          <a:xfrm>
            <a:off x="252808" y="3580733"/>
            <a:ext cx="4234149" cy="1630786"/>
          </a:xfrm>
          <a:prstGeom prst="rect">
            <a:avLst/>
          </a:prstGeom>
        </p:spPr>
      </p:pic>
    </p:spTree>
    <p:extLst>
      <p:ext uri="{BB962C8B-B14F-4D97-AF65-F5344CB8AC3E}">
        <p14:creationId xmlns:p14="http://schemas.microsoft.com/office/powerpoint/2010/main" val="2482515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1846" y="174615"/>
            <a:ext cx="6731379" cy="1008191"/>
          </a:xfrm>
        </p:spPr>
        <p:txBody>
          <a:bodyPr>
            <a:noAutofit/>
          </a:bodyPr>
          <a:lstStyle/>
          <a:p>
            <a:r>
              <a:rPr lang="en-US" sz="2800" b="1" dirty="0"/>
              <a:t>DOD Other Support Now Requested Consistently </a:t>
            </a:r>
          </a:p>
        </p:txBody>
      </p:sp>
      <p:sp>
        <p:nvSpPr>
          <p:cNvPr id="5" name="Content Placeholder 4"/>
          <p:cNvSpPr>
            <a:spLocks noGrp="1"/>
          </p:cNvSpPr>
          <p:nvPr>
            <p:ph idx="1"/>
          </p:nvPr>
        </p:nvSpPr>
        <p:spPr/>
        <p:txBody>
          <a:bodyPr>
            <a:normAutofit fontScale="62500" lnSpcReduction="20000"/>
          </a:bodyPr>
          <a:lstStyle/>
          <a:p>
            <a:r>
              <a:rPr lang="en-US" sz="2800" dirty="0">
                <a:hlinkClick r:id="rId2"/>
              </a:rPr>
              <a:t>DoD Memorandum titled “Actions for the Protection of Intellectual Property, Controlled Information, Key Personnel and Critical Technologies </a:t>
            </a:r>
            <a:r>
              <a:rPr lang="en-US" sz="2800" dirty="0"/>
              <a:t>(March 2019)</a:t>
            </a:r>
          </a:p>
          <a:p>
            <a:endParaRPr lang="en-US" sz="2800" dirty="0"/>
          </a:p>
          <a:p>
            <a:r>
              <a:rPr lang="en-US" sz="2800" b="1" dirty="0"/>
              <a:t>Senior/Key Person Form in all FOAs for research and research-related educational activities must require all senior/key persons to report: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 list of all current projects the individual is working on, in addition to any future support the individual has applied to receive, regardless of the source. </a:t>
            </a:r>
          </a:p>
          <a:p>
            <a:pPr marL="457200" indent="-457200">
              <a:buFont typeface="Arial" panose="020B0604020202020204" pitchFamily="34" charset="0"/>
              <a:buChar char="•"/>
            </a:pPr>
            <a:r>
              <a:rPr lang="en-US" sz="2800" dirty="0"/>
              <a:t>Title and objectives of the other research projects.</a:t>
            </a:r>
          </a:p>
          <a:p>
            <a:pPr marL="457200" indent="-457200">
              <a:buFont typeface="Arial" panose="020B0604020202020204" pitchFamily="34" charset="0"/>
              <a:buChar char="•"/>
            </a:pPr>
            <a:r>
              <a:rPr lang="en-US" sz="2800" dirty="0"/>
              <a:t>The percentage per year to be devoted to the other projects. </a:t>
            </a:r>
          </a:p>
          <a:p>
            <a:pPr marL="457200" indent="-457200">
              <a:buFont typeface="Arial" panose="020B0604020202020204" pitchFamily="34" charset="0"/>
              <a:buChar char="•"/>
            </a:pPr>
            <a:r>
              <a:rPr lang="en-US" sz="2800" dirty="0"/>
              <a:t>The total amount of support the individual is receiving in connection to each of the other research projects or will receive if other proposals are awarded.</a:t>
            </a:r>
          </a:p>
          <a:p>
            <a:pPr marL="457200" indent="-457200">
              <a:buFont typeface="Arial" panose="020B0604020202020204" pitchFamily="34" charset="0"/>
              <a:buChar char="•"/>
            </a:pPr>
            <a:r>
              <a:rPr lang="en-US" sz="2800" dirty="0"/>
              <a:t>Name and address of the agencies and/or other parties supporting </a:t>
            </a:r>
            <a:r>
              <a:rPr lang="en-US" sz="2800" dirty="0" err="1"/>
              <a:t>ing</a:t>
            </a:r>
            <a:r>
              <a:rPr lang="en-US" sz="2800" dirty="0"/>
              <a:t> the other research projects. </a:t>
            </a:r>
          </a:p>
          <a:p>
            <a:pPr marL="457200" indent="-457200">
              <a:buFont typeface="Arial" panose="020B0604020202020204" pitchFamily="34" charset="0"/>
              <a:buChar char="•"/>
            </a:pPr>
            <a:r>
              <a:rPr lang="en-US" sz="2800" dirty="0"/>
              <a:t>Period of performance for the other research projects.</a:t>
            </a:r>
          </a:p>
          <a:p>
            <a:endParaRPr lang="en-US" dirty="0"/>
          </a:p>
        </p:txBody>
      </p:sp>
    </p:spTree>
    <p:extLst>
      <p:ext uri="{BB962C8B-B14F-4D97-AF65-F5344CB8AC3E}">
        <p14:creationId xmlns:p14="http://schemas.microsoft.com/office/powerpoint/2010/main" val="2272615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B43572-8B48-D142-A024-5B1DB0594752}"/>
              </a:ext>
            </a:extLst>
          </p:cNvPr>
          <p:cNvSpPr>
            <a:spLocks noGrp="1"/>
          </p:cNvSpPr>
          <p:nvPr>
            <p:ph type="title"/>
          </p:nvPr>
        </p:nvSpPr>
        <p:spPr>
          <a:xfrm>
            <a:off x="508000" y="236680"/>
            <a:ext cx="8558897" cy="952500"/>
          </a:xfrm>
        </p:spPr>
        <p:txBody>
          <a:bodyPr>
            <a:normAutofit/>
          </a:bodyPr>
          <a:lstStyle/>
          <a:p>
            <a:r>
              <a:rPr lang="en-GB" sz="3200" b="1" dirty="0" err="1"/>
              <a:t>CyberSecurity</a:t>
            </a:r>
            <a:r>
              <a:rPr lang="en-GB" sz="3200" b="1" dirty="0"/>
              <a:t> Maturity Model Certification </a:t>
            </a:r>
          </a:p>
        </p:txBody>
      </p:sp>
      <p:sp>
        <p:nvSpPr>
          <p:cNvPr id="6" name="Content Placeholder 5">
            <a:extLst>
              <a:ext uri="{FF2B5EF4-FFF2-40B4-BE49-F238E27FC236}">
                <a16:creationId xmlns:a16="http://schemas.microsoft.com/office/drawing/2014/main" id="{324E6218-BAD8-D14A-9D1E-B683A44AF859}"/>
              </a:ext>
            </a:extLst>
          </p:cNvPr>
          <p:cNvSpPr>
            <a:spLocks noGrp="1"/>
          </p:cNvSpPr>
          <p:nvPr>
            <p:ph idx="1"/>
          </p:nvPr>
        </p:nvSpPr>
        <p:spPr/>
        <p:txBody>
          <a:bodyPr>
            <a:normAutofit fontScale="92500" lnSpcReduction="20000"/>
          </a:bodyPr>
          <a:lstStyle/>
          <a:p>
            <a:r>
              <a:rPr lang="en-GB" dirty="0"/>
              <a:t>Will soon be required for all DOD contractors and subcontractors </a:t>
            </a:r>
          </a:p>
          <a:p>
            <a:pPr marL="457200" indent="-457200">
              <a:buFont typeface="Arial" panose="020B0604020202020204" pitchFamily="34" charset="0"/>
              <a:buChar char="•"/>
            </a:pPr>
            <a:r>
              <a:rPr lang="en-GB" sz="2200" dirty="0"/>
              <a:t>Requirement to safeguard all controlled unclassified information (CUI) and federal contract information (FCI)</a:t>
            </a:r>
          </a:p>
          <a:p>
            <a:pPr marL="457200" indent="-457200">
              <a:buFont typeface="Arial" panose="020B0604020202020204" pitchFamily="34" charset="0"/>
              <a:buChar char="•"/>
            </a:pPr>
            <a:r>
              <a:rPr lang="en-GB" sz="2200" dirty="0"/>
              <a:t>Requirement to undergo an assessment of your digital infrastructure and security practices by a CMMC Third Party Assessment Organization (C3PAO)</a:t>
            </a:r>
          </a:p>
          <a:p>
            <a:pPr marL="457200" indent="-457200">
              <a:buFont typeface="Arial" panose="020B0604020202020204" pitchFamily="34" charset="0"/>
              <a:buChar char="•"/>
            </a:pPr>
            <a:r>
              <a:rPr lang="en-GB" sz="2200" dirty="0"/>
              <a:t>Levels ranging from Level 1 (core good business practice security) to Level 5 (too secret to describe)</a:t>
            </a:r>
          </a:p>
          <a:p>
            <a:pPr marL="457200" indent="-457200">
              <a:buFont typeface="Arial" panose="020B0604020202020204" pitchFamily="34" charset="0"/>
              <a:buChar char="•"/>
            </a:pPr>
            <a:r>
              <a:rPr lang="en-GB" sz="2200" dirty="0"/>
              <a:t>Will start appearing in some RFPs this fall (must have a                                                        certificate to propose, but it is unclear whether that will                               happen now) </a:t>
            </a:r>
          </a:p>
          <a:p>
            <a:pPr marL="457200" indent="-457200">
              <a:buFont typeface="Arial" panose="020B0604020202020204" pitchFamily="34" charset="0"/>
              <a:buChar char="•"/>
            </a:pPr>
            <a:endParaRPr lang="en-GB" sz="2200" dirty="0"/>
          </a:p>
        </p:txBody>
      </p:sp>
      <p:sp>
        <p:nvSpPr>
          <p:cNvPr id="4" name="Slide Number Placeholder 3">
            <a:extLst>
              <a:ext uri="{FF2B5EF4-FFF2-40B4-BE49-F238E27FC236}">
                <a16:creationId xmlns:a16="http://schemas.microsoft.com/office/drawing/2014/main" id="{8B547FBF-A137-A64B-88F1-FEC85D703FA7}"/>
              </a:ext>
            </a:extLst>
          </p:cNvPr>
          <p:cNvSpPr>
            <a:spLocks noGrp="1"/>
          </p:cNvSpPr>
          <p:nvPr>
            <p:ph type="sldNum" sz="quarter" idx="4"/>
          </p:nvPr>
        </p:nvSpPr>
        <p:spPr/>
        <p:txBody>
          <a:bodyPr/>
          <a:lstStyle/>
          <a:p>
            <a:fld id="{90B00330-FA2B-C34D-87FC-EE1AEEE28A74}" type="slidenum">
              <a:rPr lang="en-US" smtClean="0"/>
              <a:pPr/>
              <a:t>36</a:t>
            </a:fld>
            <a:endParaRPr lang="en-US" dirty="0">
              <a:solidFill>
                <a:srgbClr val="00446A"/>
              </a:solidFill>
            </a:endParaRPr>
          </a:p>
        </p:txBody>
      </p:sp>
      <p:pic>
        <p:nvPicPr>
          <p:cNvPr id="7" name="Picture 6" descr="File:New icon shiny badge.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04" y="94686"/>
            <a:ext cx="1221740" cy="1221740"/>
          </a:xfrm>
          <a:prstGeom prst="rect">
            <a:avLst/>
          </a:prstGeom>
        </p:spPr>
      </p:pic>
      <p:pic>
        <p:nvPicPr>
          <p:cNvPr id="2" name="Picture 1" descr="Mission: Impossible (TV series) - All The Trop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48" y="3880743"/>
            <a:ext cx="1479478" cy="1806996"/>
          </a:xfrm>
          <a:prstGeom prst="rect">
            <a:avLst/>
          </a:prstGeom>
        </p:spPr>
      </p:pic>
      <p:pic>
        <p:nvPicPr>
          <p:cNvPr id="8" name="Picture 7">
            <a:extLst>
              <a:ext uri="{FF2B5EF4-FFF2-40B4-BE49-F238E27FC236}">
                <a16:creationId xmlns:a16="http://schemas.microsoft.com/office/drawing/2014/main" id="{E007F4C7-06AD-4260-9DBE-8A4FDDD9F00D}"/>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8891286" y="-64931"/>
            <a:ext cx="1360727" cy="1201976"/>
          </a:xfrm>
          <a:prstGeom prst="rect">
            <a:avLst/>
          </a:prstGeom>
        </p:spPr>
      </p:pic>
    </p:spTree>
    <p:extLst>
      <p:ext uri="{BB962C8B-B14F-4D97-AF65-F5344CB8AC3E}">
        <p14:creationId xmlns:p14="http://schemas.microsoft.com/office/powerpoint/2010/main" val="1427630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501"/>
            <a:ext cx="9144000" cy="952500"/>
          </a:xfrm>
        </p:spPr>
        <p:txBody>
          <a:bodyPr>
            <a:normAutofit fontScale="90000"/>
          </a:bodyPr>
          <a:lstStyle/>
          <a:p>
            <a:r>
              <a:rPr lang="en-US" sz="2700" b="1" dirty="0"/>
              <a:t>2019 NDAA Section 889 Telecommunications Equipment</a:t>
            </a:r>
            <a:br>
              <a:rPr lang="en-US" sz="2700" b="1" dirty="0"/>
            </a:br>
            <a:r>
              <a:rPr lang="en-US" sz="2200" dirty="0">
                <a:hlinkClick r:id="rId2"/>
              </a:rPr>
              <a:t>Information Page </a:t>
            </a:r>
            <a:r>
              <a:rPr lang="en-US" sz="2200" dirty="0"/>
              <a:t>(with FAQs and Summary)</a:t>
            </a:r>
          </a:p>
        </p:txBody>
      </p:sp>
      <p:sp>
        <p:nvSpPr>
          <p:cNvPr id="3" name="Content Placeholder 2"/>
          <p:cNvSpPr>
            <a:spLocks noGrp="1"/>
          </p:cNvSpPr>
          <p:nvPr>
            <p:ph idx="1"/>
          </p:nvPr>
        </p:nvSpPr>
        <p:spPr>
          <a:xfrm>
            <a:off x="516188" y="1351283"/>
            <a:ext cx="9144000" cy="3771194"/>
          </a:xfrm>
          <a:noFill/>
        </p:spPr>
        <p:txBody>
          <a:bodyPr>
            <a:normAutofit fontScale="92500" lnSpcReduction="10000"/>
          </a:bodyPr>
          <a:lstStyle/>
          <a:p>
            <a:pPr marL="342900" indent="-342900">
              <a:buFont typeface="Arial" panose="020B0604020202020204" pitchFamily="34" charset="0"/>
              <a:buChar char="•"/>
            </a:pPr>
            <a:r>
              <a:rPr lang="en-US" sz="2000" b="1" dirty="0"/>
              <a:t>Part A: </a:t>
            </a:r>
            <a:r>
              <a:rPr lang="en-US" sz="2000" dirty="0"/>
              <a:t>Effective August 13, 2019, the Government may not </a:t>
            </a:r>
            <a:r>
              <a:rPr lang="en-US" sz="2000" u="sng" dirty="0"/>
              <a:t>obtain</a:t>
            </a:r>
            <a:r>
              <a:rPr lang="en-US" sz="2000" dirty="0"/>
              <a:t> (through a contract or other instrument) certain telecommunications equipment or services produced by five named Chinese companies or their subsidiaries and affiliates ●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Part B: </a:t>
            </a:r>
            <a:r>
              <a:rPr lang="en-US" sz="2000" dirty="0"/>
              <a:t>Effective August 13, 2020, the Government may not </a:t>
            </a:r>
            <a:r>
              <a:rPr lang="en-US" sz="2000" u="sng" dirty="0"/>
              <a:t>contract with an entity that </a:t>
            </a:r>
            <a:r>
              <a:rPr lang="en-US" sz="2000" b="1" u="sng" dirty="0">
                <a:solidFill>
                  <a:srgbClr val="FF0000"/>
                </a:solidFill>
              </a:rPr>
              <a:t>uses </a:t>
            </a:r>
            <a:r>
              <a:rPr lang="en-US" sz="2000" b="1" dirty="0">
                <a:solidFill>
                  <a:srgbClr val="FF0000"/>
                </a:solidFill>
              </a:rPr>
              <a:t>certain telecommunications equipment </a:t>
            </a:r>
            <a:r>
              <a:rPr lang="en-US" sz="2000" dirty="0"/>
              <a:t>or services, as a substantial or essential component of any system, or as critical technology as part of any system, produced by any of the same five named Chinese companies or their subsidiaries and affiliates ○ </a:t>
            </a:r>
          </a:p>
          <a:p>
            <a:pPr marL="1168392" lvl="1" indent="-342900">
              <a:buFont typeface="Arial" panose="020B0604020202020204" pitchFamily="34" charset="0"/>
              <a:buChar char="•"/>
            </a:pPr>
            <a:r>
              <a:rPr lang="en-US" sz="1600" dirty="0"/>
              <a:t>	Use is </a:t>
            </a:r>
            <a:r>
              <a:rPr lang="en-US" sz="1600" b="1" dirty="0">
                <a:solidFill>
                  <a:srgbClr val="FF0000"/>
                </a:solidFill>
              </a:rPr>
              <a:t>“regardless of whether that use is in performance of a Federal contract”</a:t>
            </a:r>
          </a:p>
          <a:p>
            <a:pPr marL="342900" indent="-342900">
              <a:buFont typeface="Arial" panose="020B0604020202020204" pitchFamily="34" charset="0"/>
              <a:buChar char="•"/>
            </a:pPr>
            <a:endParaRPr lang="en-US" sz="2000" u="sng" dirty="0"/>
          </a:p>
          <a:p>
            <a:pPr marL="342900" indent="-342900">
              <a:buFont typeface="Arial" panose="020B0604020202020204" pitchFamily="34" charset="0"/>
              <a:buChar char="•"/>
            </a:pPr>
            <a:r>
              <a:rPr lang="en-US" sz="2000" dirty="0"/>
              <a:t>5 companies are: </a:t>
            </a:r>
            <a:r>
              <a:rPr lang="en-US" sz="1900" dirty="0"/>
              <a:t>Huawei, ZTE, Hytera, Hikvision, and </a:t>
            </a:r>
            <a:r>
              <a:rPr lang="en-US" sz="1900" dirty="0" err="1"/>
              <a:t>Dahua</a:t>
            </a:r>
            <a:r>
              <a:rPr lang="en-US" sz="1900" dirty="0"/>
              <a:t> and their subsidiaries (and others “owned or controlled by, or otherwise connected to,” the PRC</a:t>
            </a:r>
            <a:endParaRPr lang="en-US" sz="1900" u="sng" dirty="0"/>
          </a:p>
          <a:p>
            <a:endParaRPr lang="en-US" sz="2000" dirty="0"/>
          </a:p>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90B00330-FA2B-C34D-87FC-EE1AEEE28A74}" type="slidenum">
              <a:rPr lang="en-US" smtClean="0"/>
              <a:pPr/>
              <a:t>37</a:t>
            </a:fld>
            <a:endParaRPr lang="en-US" dirty="0">
              <a:solidFill>
                <a:srgbClr val="00446A"/>
              </a:solidFill>
            </a:endParaRPr>
          </a:p>
        </p:txBody>
      </p:sp>
      <p:pic>
        <p:nvPicPr>
          <p:cNvPr id="5" name="Picture 4" descr="File:New icon shiny badge.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897" y="2941285"/>
            <a:ext cx="1221740" cy="1221740"/>
          </a:xfrm>
          <a:prstGeom prst="rect">
            <a:avLst/>
          </a:prstGeom>
        </p:spPr>
      </p:pic>
      <p:pic>
        <p:nvPicPr>
          <p:cNvPr id="6" name="Picture 5">
            <a:extLst>
              <a:ext uri="{FF2B5EF4-FFF2-40B4-BE49-F238E27FC236}">
                <a16:creationId xmlns:a16="http://schemas.microsoft.com/office/drawing/2014/main" id="{139A3AD2-078C-4407-AAB4-43AF9CF01D7D}"/>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8818731" y="0"/>
            <a:ext cx="1428749" cy="1262062"/>
          </a:xfrm>
          <a:prstGeom prst="rect">
            <a:avLst/>
          </a:prstGeom>
        </p:spPr>
      </p:pic>
    </p:spTree>
    <p:extLst>
      <p:ext uri="{BB962C8B-B14F-4D97-AF65-F5344CB8AC3E}">
        <p14:creationId xmlns:p14="http://schemas.microsoft.com/office/powerpoint/2010/main" val="1078290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4" y="85279"/>
            <a:ext cx="6857118" cy="714375"/>
          </a:xfrm>
        </p:spPr>
        <p:txBody>
          <a:bodyPr>
            <a:normAutofit/>
          </a:bodyPr>
          <a:lstStyle/>
          <a:p>
            <a:r>
              <a:rPr lang="en-US" sz="2500" b="1" dirty="0"/>
              <a:t>Regulatory Confusion</a:t>
            </a:r>
          </a:p>
        </p:txBody>
      </p:sp>
      <p:sp>
        <p:nvSpPr>
          <p:cNvPr id="3" name="Content Placeholder 2"/>
          <p:cNvSpPr>
            <a:spLocks noGrp="1"/>
          </p:cNvSpPr>
          <p:nvPr>
            <p:ph idx="1"/>
          </p:nvPr>
        </p:nvSpPr>
        <p:spPr>
          <a:xfrm>
            <a:off x="512762" y="767851"/>
            <a:ext cx="9134475" cy="4233520"/>
          </a:xfrm>
          <a:noFill/>
        </p:spPr>
        <p:txBody>
          <a:bodyPr>
            <a:normAutofit fontScale="70000" lnSpcReduction="20000"/>
          </a:bodyPr>
          <a:lstStyle/>
          <a:p>
            <a:r>
              <a:rPr lang="en-US" dirty="0"/>
              <a:t>NDAA 889(b)</a:t>
            </a:r>
          </a:p>
          <a:p>
            <a:endParaRPr lang="en-US" dirty="0"/>
          </a:p>
          <a:p>
            <a:r>
              <a:rPr lang="en-US" dirty="0">
                <a:hlinkClick r:id="rId3"/>
              </a:rPr>
              <a:t>UG 200.216 </a:t>
            </a:r>
            <a:endParaRPr lang="en-US" dirty="0">
              <a:solidFill>
                <a:srgbClr val="FF0000"/>
              </a:solidFill>
            </a:endParaRPr>
          </a:p>
          <a:p>
            <a:pPr lvl="1"/>
            <a:r>
              <a:rPr lang="en-US" dirty="0"/>
              <a:t>“To implement this requirement, OMB is adding a new section, 2 CFR 200.216 </a:t>
            </a:r>
            <a:r>
              <a:rPr lang="en-US" i="1" dirty="0"/>
              <a:t>Prohibition on certain telecommunication and video surveillance services  or   equipment, </a:t>
            </a:r>
            <a:r>
              <a:rPr lang="en-US" dirty="0"/>
              <a:t>which prohibit Federal award recipients from using government funds to enter into contracts (or extend or renew contracts) with entities that use covered telecommunications equipment or services. </a:t>
            </a:r>
            <a:r>
              <a:rPr lang="en-US" u="sng" dirty="0"/>
              <a:t>This  prohibition  applies  even if the contract is not intended to procure or obtain, any equipment, system, or service that uses covered telecommunications equipment or services.” </a:t>
            </a:r>
          </a:p>
          <a:p>
            <a:endParaRPr lang="en-US" dirty="0"/>
          </a:p>
          <a:p>
            <a:r>
              <a:rPr lang="en-US" dirty="0">
                <a:hlinkClick r:id="rId4"/>
              </a:rPr>
              <a:t>Interim Rule </a:t>
            </a:r>
            <a:r>
              <a:rPr lang="en-US" dirty="0"/>
              <a:t>submitted by GSA/NASA/DoD</a:t>
            </a:r>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dirty="0"/>
          </a:p>
        </p:txBody>
      </p:sp>
      <p:pic>
        <p:nvPicPr>
          <p:cNvPr id="7" name="Picture 6">
            <a:extLst>
              <a:ext uri="{FF2B5EF4-FFF2-40B4-BE49-F238E27FC236}">
                <a16:creationId xmlns:a16="http://schemas.microsoft.com/office/drawing/2014/main" id="{860AFC2A-1CF9-403A-8511-1D4587B8A7E5}"/>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8818731" y="0"/>
            <a:ext cx="1428749" cy="1262062"/>
          </a:xfrm>
          <a:prstGeom prst="rect">
            <a:avLst/>
          </a:prstGeom>
        </p:spPr>
      </p:pic>
    </p:spTree>
    <p:extLst>
      <p:ext uri="{BB962C8B-B14F-4D97-AF65-F5344CB8AC3E}">
        <p14:creationId xmlns:p14="http://schemas.microsoft.com/office/powerpoint/2010/main" val="4253206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F13F-030C-47A3-BDC5-6158ECF9956A}"/>
              </a:ext>
            </a:extLst>
          </p:cNvPr>
          <p:cNvSpPr>
            <a:spLocks noGrp="1"/>
          </p:cNvSpPr>
          <p:nvPr>
            <p:ph type="title"/>
          </p:nvPr>
        </p:nvSpPr>
        <p:spPr>
          <a:xfrm>
            <a:off x="508000" y="95956"/>
            <a:ext cx="9144000" cy="952500"/>
          </a:xfrm>
        </p:spPr>
        <p:txBody>
          <a:bodyPr/>
          <a:lstStyle/>
          <a:p>
            <a:r>
              <a:rPr lang="en-US" dirty="0"/>
              <a:t>FBI</a:t>
            </a:r>
          </a:p>
        </p:txBody>
      </p:sp>
      <p:sp>
        <p:nvSpPr>
          <p:cNvPr id="3" name="Content Placeholder 2">
            <a:extLst>
              <a:ext uri="{FF2B5EF4-FFF2-40B4-BE49-F238E27FC236}">
                <a16:creationId xmlns:a16="http://schemas.microsoft.com/office/drawing/2014/main" id="{A19FB5F9-B40A-42D2-AD20-0EEA072FAF1F}"/>
              </a:ext>
            </a:extLst>
          </p:cNvPr>
          <p:cNvSpPr>
            <a:spLocks noGrp="1"/>
          </p:cNvSpPr>
          <p:nvPr>
            <p:ph idx="1"/>
          </p:nvPr>
        </p:nvSpPr>
        <p:spPr>
          <a:xfrm>
            <a:off x="419100" y="952500"/>
            <a:ext cx="9232900" cy="4152195"/>
          </a:xfrm>
          <a:noFill/>
        </p:spPr>
        <p:txBody>
          <a:bodyPr>
            <a:normAutofit fontScale="70000" lnSpcReduction="20000"/>
          </a:bodyPr>
          <a:lstStyle/>
          <a:p>
            <a:pPr marL="457200" indent="-457200">
              <a:spcAft>
                <a:spcPts val="600"/>
              </a:spcAft>
              <a:buFont typeface="Arial" panose="020B0604020202020204" pitchFamily="34" charset="0"/>
              <a:buChar char="•"/>
            </a:pPr>
            <a:r>
              <a:rPr lang="en-US" dirty="0">
                <a:hlinkClick r:id="rId3"/>
              </a:rPr>
              <a:t>Counter Intelligence Bulletin (02 September 2020): China’s People’s Liberation Army (PLA) Continues to Abuse US Intellectual Freedom to Advance Its Military Capabilities </a:t>
            </a:r>
            <a:endParaRPr lang="en-US" dirty="0"/>
          </a:p>
          <a:p>
            <a:pPr marL="457200" indent="-457200">
              <a:spcAft>
                <a:spcPts val="600"/>
              </a:spcAft>
              <a:buFont typeface="Arial" panose="020B0604020202020204" pitchFamily="34" charset="0"/>
              <a:buChar char="•"/>
            </a:pPr>
            <a:r>
              <a:rPr lang="en-US" dirty="0">
                <a:hlinkClick r:id="rId4"/>
              </a:rPr>
              <a:t>Flash (24 August 2020): Tactics, Techniques, and Procedures Associated with Malware within Chinese Government-Mandated Tax Software</a:t>
            </a:r>
            <a:endParaRPr lang="en-US" dirty="0"/>
          </a:p>
          <a:p>
            <a:pPr marL="457200" indent="-457200">
              <a:spcAft>
                <a:spcPts val="600"/>
              </a:spcAft>
              <a:buFont typeface="Arial" panose="020B0604020202020204" pitchFamily="34" charset="0"/>
              <a:buChar char="•"/>
            </a:pPr>
            <a:r>
              <a:rPr lang="en-US" dirty="0">
                <a:hlinkClick r:id="rId5"/>
              </a:rPr>
              <a:t>PSA (16 July 2020): Foreign Government-Sponsored Talent Recruitment Plans, such as China’s Talent Plans, Incentivize Economic Espionage and Theft of Trade Secrets</a:t>
            </a:r>
            <a:endParaRPr lang="en-US" dirty="0"/>
          </a:p>
          <a:p>
            <a:pPr marL="457200" indent="-457200">
              <a:spcAft>
                <a:spcPts val="600"/>
              </a:spcAft>
              <a:buFont typeface="Arial" panose="020B0604020202020204" pitchFamily="34" charset="0"/>
              <a:buChar char="•"/>
            </a:pPr>
            <a:r>
              <a:rPr lang="en-US" dirty="0">
                <a:hlinkClick r:id="rId6"/>
              </a:rPr>
              <a:t>Counterintelligence</a:t>
            </a:r>
            <a:endParaRPr lang="en-US" dirty="0"/>
          </a:p>
          <a:p>
            <a:pPr marL="1282692" lvl="1" indent="-457200">
              <a:spcAft>
                <a:spcPts val="600"/>
              </a:spcAft>
              <a:buFont typeface="Arial" panose="020B0604020202020204" pitchFamily="34" charset="0"/>
              <a:buChar char="•"/>
            </a:pPr>
            <a:r>
              <a:rPr lang="en-US" dirty="0"/>
              <a:t>News</a:t>
            </a:r>
          </a:p>
          <a:p>
            <a:pPr marL="1282692" lvl="1" indent="-457200">
              <a:spcAft>
                <a:spcPts val="600"/>
              </a:spcAft>
              <a:buFont typeface="Arial" panose="020B0604020202020204" pitchFamily="34" charset="0"/>
              <a:buChar char="•"/>
            </a:pPr>
            <a:r>
              <a:rPr lang="en-US" dirty="0"/>
              <a:t>Most Wanted</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3291659-054C-4CB7-AA27-18C257B8420F}"/>
              </a:ext>
            </a:extLst>
          </p:cNvPr>
          <p:cNvSpPr>
            <a:spLocks noGrp="1"/>
          </p:cNvSpPr>
          <p:nvPr>
            <p:ph type="sldNum" sz="quarter" idx="4"/>
          </p:nvPr>
        </p:nvSpPr>
        <p:spPr/>
        <p:txBody>
          <a:bodyPr/>
          <a:lstStyle/>
          <a:p>
            <a:fld id="{90B00330-FA2B-C34D-87FC-EE1AEEE28A74}" type="slidenum">
              <a:rPr lang="en-US" smtClean="0"/>
              <a:pPr/>
              <a:t>39</a:t>
            </a:fld>
            <a:endParaRPr lang="en-US" dirty="0">
              <a:solidFill>
                <a:srgbClr val="00446A"/>
              </a:solidFill>
            </a:endParaRPr>
          </a:p>
        </p:txBody>
      </p:sp>
      <p:pic>
        <p:nvPicPr>
          <p:cNvPr id="6" name="Picture 5">
            <a:extLst>
              <a:ext uri="{FF2B5EF4-FFF2-40B4-BE49-F238E27FC236}">
                <a16:creationId xmlns:a16="http://schemas.microsoft.com/office/drawing/2014/main" id="{77916257-853B-48DB-8F7F-3F629EFA32A7}"/>
              </a:ext>
            </a:extLst>
          </p:cNvPr>
          <p:cNvPicPr>
            <a:picLocks noChangeAspect="1"/>
          </p:cNvPicPr>
          <p:nvPr/>
        </p:nvPicPr>
        <p:blipFill>
          <a:blip r:embed="rId7"/>
          <a:stretch>
            <a:fillRect/>
          </a:stretch>
        </p:blipFill>
        <p:spPr>
          <a:xfrm>
            <a:off x="3865251" y="3826832"/>
            <a:ext cx="1994859" cy="2192070"/>
          </a:xfrm>
          <a:prstGeom prst="rect">
            <a:avLst/>
          </a:prstGeom>
        </p:spPr>
      </p:pic>
      <p:pic>
        <p:nvPicPr>
          <p:cNvPr id="7" name="Picture 6">
            <a:extLst>
              <a:ext uri="{FF2B5EF4-FFF2-40B4-BE49-F238E27FC236}">
                <a16:creationId xmlns:a16="http://schemas.microsoft.com/office/drawing/2014/main" id="{5234FA95-752F-43FF-BB6A-CB41DD86C655}"/>
              </a:ext>
            </a:extLst>
          </p:cNvPr>
          <p:cNvPicPr>
            <a:picLocks noChangeAspect="1"/>
          </p:cNvPicPr>
          <p:nvPr/>
        </p:nvPicPr>
        <p:blipFill>
          <a:blip r:embed="rId8"/>
          <a:stretch>
            <a:fillRect/>
          </a:stretch>
        </p:blipFill>
        <p:spPr>
          <a:xfrm>
            <a:off x="-25306" y="38293"/>
            <a:ext cx="888812" cy="914207"/>
          </a:xfrm>
          <a:prstGeom prst="rect">
            <a:avLst/>
          </a:prstGeom>
        </p:spPr>
      </p:pic>
      <p:pic>
        <p:nvPicPr>
          <p:cNvPr id="8" name="Picture 7">
            <a:extLst>
              <a:ext uri="{FF2B5EF4-FFF2-40B4-BE49-F238E27FC236}">
                <a16:creationId xmlns:a16="http://schemas.microsoft.com/office/drawing/2014/main" id="{A0F9A091-64B4-4DF6-B9E2-588FA766AFB7}"/>
              </a:ext>
            </a:extLst>
          </p:cNvPr>
          <p:cNvPicPr>
            <a:picLocks noChangeAspect="1"/>
          </p:cNvPicPr>
          <p:nvPr/>
        </p:nvPicPr>
        <p:blipFill>
          <a:blip r:embed="rId9">
            <a:extLst>
              <a:ext uri="{837473B0-CC2E-450A-ABE3-18F120FF3D39}">
                <a1611:picAttrSrcUrl xmlns:a1611="http://schemas.microsoft.com/office/drawing/2016/11/main" xmlns="" r:id="rId10"/>
              </a:ext>
            </a:extLst>
          </a:blip>
          <a:stretch>
            <a:fillRect/>
          </a:stretch>
        </p:blipFill>
        <p:spPr>
          <a:xfrm>
            <a:off x="8818731" y="0"/>
            <a:ext cx="1428749" cy="1262062"/>
          </a:xfrm>
          <a:prstGeom prst="rect">
            <a:avLst/>
          </a:prstGeom>
        </p:spPr>
      </p:pic>
    </p:spTree>
    <p:extLst>
      <p:ext uri="{BB962C8B-B14F-4D97-AF65-F5344CB8AC3E}">
        <p14:creationId xmlns:p14="http://schemas.microsoft.com/office/powerpoint/2010/main" val="2554717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445" y="275592"/>
            <a:ext cx="7110753" cy="1008191"/>
          </a:xfrm>
        </p:spPr>
        <p:txBody>
          <a:bodyPr>
            <a:noAutofit/>
          </a:bodyPr>
          <a:lstStyle/>
          <a:p>
            <a:pPr>
              <a:defRPr/>
            </a:pPr>
            <a:r>
              <a:rPr lang="en-US" sz="3200" dirty="0">
                <a:hlinkClick r:id="rId3"/>
              </a:rPr>
              <a:t>Francis Collins August 23, 2018 Letter</a:t>
            </a:r>
            <a:r>
              <a:rPr lang="en-US" sz="3200" dirty="0"/>
              <a:t/>
            </a:r>
            <a:br>
              <a:rPr lang="en-US" sz="3200" dirty="0"/>
            </a:br>
            <a:endParaRPr lang="en-US" sz="3200" dirty="0"/>
          </a:p>
        </p:txBody>
      </p:sp>
      <p:sp>
        <p:nvSpPr>
          <p:cNvPr id="6" name="Content Placeholder 5"/>
          <p:cNvSpPr>
            <a:spLocks noGrp="1"/>
          </p:cNvSpPr>
          <p:nvPr>
            <p:ph idx="1"/>
          </p:nvPr>
        </p:nvSpPr>
        <p:spPr>
          <a:xfrm>
            <a:off x="508000" y="1414818"/>
            <a:ext cx="4255729" cy="4035188"/>
          </a:xfrm>
        </p:spPr>
        <p:txBody>
          <a:bodyPr>
            <a:normAutofit/>
          </a:bodyPr>
          <a:lstStyle/>
          <a:p>
            <a:pPr>
              <a:defRPr/>
            </a:pPr>
            <a:r>
              <a:rPr lang="en-US" sz="2400" dirty="0"/>
              <a:t>NIH pledge to: </a:t>
            </a:r>
          </a:p>
          <a:p>
            <a:pPr marL="342900" indent="-342900">
              <a:buFont typeface="Arial" panose="020B0604020202020204" pitchFamily="34" charset="0"/>
              <a:buChar char="•"/>
              <a:defRPr/>
            </a:pPr>
            <a:r>
              <a:rPr lang="en-US" sz="2200" dirty="0"/>
              <a:t>Improve accurate reporting of all sources of research support, financial interests, and affiliations</a:t>
            </a:r>
          </a:p>
          <a:p>
            <a:pPr marL="342900" indent="-342900">
              <a:buFont typeface="Arial" panose="020B0604020202020204" pitchFamily="34" charset="0"/>
              <a:buChar char="•"/>
              <a:defRPr/>
            </a:pPr>
            <a:r>
              <a:rPr lang="en-US" sz="2200" dirty="0"/>
              <a:t>Mitigate the risk to intellectual property security while continuing collaborations </a:t>
            </a:r>
          </a:p>
          <a:p>
            <a:pPr marL="342900" indent="-342900">
              <a:buFont typeface="Arial" panose="020B0604020202020204" pitchFamily="34" charset="0"/>
              <a:buChar char="•"/>
              <a:defRPr/>
            </a:pPr>
            <a:r>
              <a:rPr lang="en-US" sz="2200" dirty="0"/>
              <a:t>Explore additional steps to protect the integrity of peer review </a:t>
            </a:r>
          </a:p>
        </p:txBody>
      </p:sp>
      <p:pic>
        <p:nvPicPr>
          <p:cNvPr id="7" name="Content Placeholder 3"/>
          <p:cNvPicPr>
            <a:picLocks noChangeAspect="1"/>
          </p:cNvPicPr>
          <p:nvPr/>
        </p:nvPicPr>
        <p:blipFill>
          <a:blip r:embed="rId4"/>
          <a:stretch>
            <a:fillRect/>
          </a:stretch>
        </p:blipFill>
        <p:spPr>
          <a:xfrm>
            <a:off x="4911214" y="1516599"/>
            <a:ext cx="5178352" cy="2847062"/>
          </a:xfrm>
          <a:prstGeom prst="rect">
            <a:avLst/>
          </a:prstGeom>
          <a:ln w="15875">
            <a:solidFill>
              <a:schemeClr val="accent6"/>
            </a:solidFill>
          </a:ln>
        </p:spPr>
      </p:pic>
    </p:spTree>
    <p:extLst>
      <p:ext uri="{BB962C8B-B14F-4D97-AF65-F5344CB8AC3E}">
        <p14:creationId xmlns:p14="http://schemas.microsoft.com/office/powerpoint/2010/main" val="1443907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9CEF0-66B3-474A-BDDD-F2B95149E8B5}"/>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Portman Bill</a:t>
            </a:r>
          </a:p>
          <a:p>
            <a:pPr marL="1282692" lvl="1" indent="-457200">
              <a:buFont typeface="Arial" panose="020B0604020202020204" pitchFamily="34" charset="0"/>
              <a:buChar char="•"/>
            </a:pPr>
            <a:r>
              <a:rPr lang="en-US" dirty="0">
                <a:hlinkClick r:id="rId2"/>
              </a:rPr>
              <a:t>‘‘Safeguarding American Innovation Act’’</a:t>
            </a:r>
            <a:endParaRPr lang="en-US" dirty="0"/>
          </a:p>
          <a:p>
            <a:pPr marL="457200" indent="-457200">
              <a:buFont typeface="Arial" panose="020B0604020202020204" pitchFamily="34" charset="0"/>
              <a:buChar char="•"/>
            </a:pPr>
            <a:r>
              <a:rPr lang="en-US" dirty="0"/>
              <a:t>Committee on Oversight and Reform</a:t>
            </a:r>
          </a:p>
          <a:p>
            <a:pPr marL="1282692" lvl="1" indent="-457200">
              <a:buFont typeface="Arial" panose="020B0604020202020204" pitchFamily="34" charset="0"/>
              <a:buChar char="•"/>
            </a:pPr>
            <a:r>
              <a:rPr lang="en-US" dirty="0">
                <a:hlinkClick r:id="rId3"/>
              </a:rPr>
              <a:t>May 4, 2020 Letter to Secretary DeVos </a:t>
            </a:r>
            <a:r>
              <a:rPr lang="en-US" dirty="0"/>
              <a:t>- unreported foreign direct investment into the U.S. higher education system</a:t>
            </a:r>
          </a:p>
          <a:p>
            <a:pPr marL="457200" indent="-457200">
              <a:buFont typeface="Arial" panose="020B0604020202020204" pitchFamily="34" charset="0"/>
              <a:buChar char="•"/>
            </a:pPr>
            <a:r>
              <a:rPr lang="en-US" dirty="0"/>
              <a:t>Visas issues…</a:t>
            </a:r>
          </a:p>
        </p:txBody>
      </p:sp>
      <p:sp>
        <p:nvSpPr>
          <p:cNvPr id="4" name="Slide Number Placeholder 3">
            <a:extLst>
              <a:ext uri="{FF2B5EF4-FFF2-40B4-BE49-F238E27FC236}">
                <a16:creationId xmlns:a16="http://schemas.microsoft.com/office/drawing/2014/main" id="{3E5FB2E2-89C0-497B-9685-154D446428EF}"/>
              </a:ext>
            </a:extLst>
          </p:cNvPr>
          <p:cNvSpPr>
            <a:spLocks noGrp="1"/>
          </p:cNvSpPr>
          <p:nvPr>
            <p:ph type="sldNum" sz="quarter" idx="4"/>
          </p:nvPr>
        </p:nvSpPr>
        <p:spPr/>
        <p:txBody>
          <a:bodyPr/>
          <a:lstStyle/>
          <a:p>
            <a:fld id="{90B00330-FA2B-C34D-87FC-EE1AEEE28A74}" type="slidenum">
              <a:rPr lang="en-US" smtClean="0"/>
              <a:pPr/>
              <a:t>40</a:t>
            </a:fld>
            <a:endParaRPr lang="en-US" dirty="0">
              <a:solidFill>
                <a:srgbClr val="00446A"/>
              </a:solidFill>
            </a:endParaRPr>
          </a:p>
        </p:txBody>
      </p:sp>
      <p:sp>
        <p:nvSpPr>
          <p:cNvPr id="5" name="Title 1">
            <a:extLst>
              <a:ext uri="{FF2B5EF4-FFF2-40B4-BE49-F238E27FC236}">
                <a16:creationId xmlns:a16="http://schemas.microsoft.com/office/drawing/2014/main" id="{EDB6D0C7-EDF5-4A03-852C-A178FC6D3D33}"/>
              </a:ext>
            </a:extLst>
          </p:cNvPr>
          <p:cNvSpPr>
            <a:spLocks noGrp="1"/>
          </p:cNvSpPr>
          <p:nvPr>
            <p:ph type="title"/>
          </p:nvPr>
        </p:nvSpPr>
        <p:spPr>
          <a:xfrm>
            <a:off x="508000" y="229306"/>
            <a:ext cx="9144000" cy="952500"/>
          </a:xfrm>
        </p:spPr>
        <p:txBody>
          <a:bodyPr/>
          <a:lstStyle/>
          <a:p>
            <a:r>
              <a:rPr lang="en-US" dirty="0"/>
              <a:t>Congressional Activity</a:t>
            </a:r>
          </a:p>
        </p:txBody>
      </p:sp>
      <p:pic>
        <p:nvPicPr>
          <p:cNvPr id="6" name="Picture 5">
            <a:extLst>
              <a:ext uri="{FF2B5EF4-FFF2-40B4-BE49-F238E27FC236}">
                <a16:creationId xmlns:a16="http://schemas.microsoft.com/office/drawing/2014/main" id="{D214245B-985F-4DD7-B2A7-8D6B82373A44}"/>
              </a:ext>
            </a:extLst>
          </p:cNvPr>
          <p:cNvPicPr>
            <a:picLocks noChangeAspect="1"/>
          </p:cNvPicPr>
          <p:nvPr/>
        </p:nvPicPr>
        <p:blipFill>
          <a:blip r:embed="rId4"/>
          <a:stretch>
            <a:fillRect/>
          </a:stretch>
        </p:blipFill>
        <p:spPr>
          <a:xfrm>
            <a:off x="90486" y="40750"/>
            <a:ext cx="1176340" cy="1216903"/>
          </a:xfrm>
          <a:prstGeom prst="rect">
            <a:avLst/>
          </a:prstGeom>
        </p:spPr>
      </p:pic>
      <p:pic>
        <p:nvPicPr>
          <p:cNvPr id="7" name="Picture 6">
            <a:extLst>
              <a:ext uri="{FF2B5EF4-FFF2-40B4-BE49-F238E27FC236}">
                <a16:creationId xmlns:a16="http://schemas.microsoft.com/office/drawing/2014/main" id="{71E81C7D-D136-42CD-B6C6-9E7C9D3363C5}"/>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8818731" y="0"/>
            <a:ext cx="1428749" cy="1262062"/>
          </a:xfrm>
          <a:prstGeom prst="rect">
            <a:avLst/>
          </a:prstGeom>
        </p:spPr>
      </p:pic>
    </p:spTree>
    <p:extLst>
      <p:ext uri="{BB962C8B-B14F-4D97-AF65-F5344CB8AC3E}">
        <p14:creationId xmlns:p14="http://schemas.microsoft.com/office/powerpoint/2010/main" val="38873826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72209" y="213803"/>
            <a:ext cx="6760541" cy="510646"/>
          </a:xfrm>
        </p:spPr>
        <p:txBody>
          <a:bodyPr>
            <a:normAutofit fontScale="90000"/>
          </a:bodyPr>
          <a:lstStyle/>
          <a:p>
            <a:r>
              <a:rPr lang="en-US" altLang="en-US" dirty="0"/>
              <a:t>Student/ VISA Issues (9/24/20)</a:t>
            </a:r>
          </a:p>
        </p:txBody>
      </p:sp>
      <p:pic>
        <p:nvPicPr>
          <p:cNvPr id="6" name="Picture 5">
            <a:extLst>
              <a:ext uri="{FF2B5EF4-FFF2-40B4-BE49-F238E27FC236}">
                <a16:creationId xmlns:a16="http://schemas.microsoft.com/office/drawing/2014/main" id="{797B58F3-47B8-453E-9158-BBB3425E254F}"/>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818731" y="0"/>
            <a:ext cx="1428749" cy="1262062"/>
          </a:xfrm>
          <a:prstGeom prst="rect">
            <a:avLst/>
          </a:prstGeom>
        </p:spPr>
      </p:pic>
      <p:sp>
        <p:nvSpPr>
          <p:cNvPr id="3" name="Content Placeholder 2">
            <a:extLst>
              <a:ext uri="{FF2B5EF4-FFF2-40B4-BE49-F238E27FC236}">
                <a16:creationId xmlns:a16="http://schemas.microsoft.com/office/drawing/2014/main" id="{5B9E16BA-B148-493D-8E09-F16F215D80FD}"/>
              </a:ext>
            </a:extLst>
          </p:cNvPr>
          <p:cNvSpPr>
            <a:spLocks noGrp="1"/>
          </p:cNvSpPr>
          <p:nvPr>
            <p:ph idx="1"/>
          </p:nvPr>
        </p:nvSpPr>
        <p:spPr>
          <a:xfrm>
            <a:off x="143123" y="962108"/>
            <a:ext cx="9803076" cy="4619708"/>
          </a:xfrm>
          <a:noFill/>
        </p:spPr>
        <p:txBody>
          <a:bodyPr>
            <a:normAutofit fontScale="47500" lnSpcReduction="20000"/>
          </a:bodyPr>
          <a:lstStyle/>
          <a:p>
            <a:pPr>
              <a:spcAft>
                <a:spcPts val="600"/>
              </a:spcAft>
            </a:pPr>
            <a:r>
              <a:rPr lang="en-US" sz="3800" dirty="0">
                <a:hlinkClick r:id="rId5"/>
              </a:rPr>
              <a:t>DHS Proposes to Change Admission Period Structure for F, J and I Nonimmigrants</a:t>
            </a:r>
            <a:endParaRPr lang="en-US" sz="3800" dirty="0"/>
          </a:p>
          <a:p>
            <a:pPr marL="457200" indent="-457200">
              <a:spcAft>
                <a:spcPts val="600"/>
              </a:spcAft>
              <a:buFont typeface="Arial" panose="020B0604020202020204" pitchFamily="34" charset="0"/>
              <a:buChar char="•"/>
            </a:pPr>
            <a:r>
              <a:rPr lang="en-US" sz="3600" dirty="0"/>
              <a:t>The Notice of Proposed Rulemaking, Establishing a Fixed Time Period of Admission and an Extension of Stay Procedure for Nonimmigrant Academic Students…proposes to remove the duration of status framework that currently allows aliens in F, J and I classifications to remain in the United States for as long as they maintain compliance with the terms of admission.</a:t>
            </a:r>
          </a:p>
          <a:p>
            <a:pPr marL="1282692" lvl="1" indent="-457200">
              <a:spcAft>
                <a:spcPts val="600"/>
              </a:spcAft>
              <a:buFont typeface="Arial" panose="020B0604020202020204" pitchFamily="34" charset="0"/>
              <a:buChar char="•"/>
            </a:pPr>
            <a:r>
              <a:rPr lang="en-US" sz="3400" dirty="0"/>
              <a:t>…preventing foreign adversaries from exploiting the country’s education environment; and properly enforcing and strengthening U.S. immigration laws.”</a:t>
            </a:r>
          </a:p>
          <a:p>
            <a:pPr marL="1282692" lvl="1" indent="-457200">
              <a:spcAft>
                <a:spcPts val="600"/>
              </a:spcAft>
              <a:buFont typeface="Arial" panose="020B0604020202020204" pitchFamily="34" charset="0"/>
              <a:buChar char="•"/>
            </a:pPr>
            <a:r>
              <a:rPr lang="en-US" sz="3400" dirty="0"/>
              <a:t>Under the proposed rule, F or J nonimmigrants would be admitted into the United States for a period up to the end date of their program, </a:t>
            </a:r>
            <a:r>
              <a:rPr lang="en-US" sz="3400" dirty="0">
                <a:solidFill>
                  <a:srgbClr val="FF0000"/>
                </a:solidFill>
              </a:rPr>
              <a:t>not to exceed four years</a:t>
            </a:r>
            <a:r>
              <a:rPr lang="en-US" sz="3400" dirty="0"/>
              <a:t>, unless DHS determines that the nonimmigrant is </a:t>
            </a:r>
            <a:r>
              <a:rPr lang="en-US" sz="3400" dirty="0">
                <a:solidFill>
                  <a:srgbClr val="FF0000"/>
                </a:solidFill>
              </a:rPr>
              <a:t>subject to a shorter period of authorized stay limited to two years. </a:t>
            </a:r>
            <a:r>
              <a:rPr lang="en-US" sz="3400" dirty="0"/>
              <a:t>Aliens from countries associated with high visa overstay rates (rates greater than 10% for student and exchange visitors) will be limited to up to a two-year fixed period of stay to increase monitoring, deter immigration violations and incentivize timely departure.</a:t>
            </a:r>
          </a:p>
          <a:p>
            <a:pPr marL="1282692" lvl="1" indent="-457200">
              <a:spcAft>
                <a:spcPts val="600"/>
              </a:spcAft>
              <a:buFont typeface="Arial" panose="020B0604020202020204" pitchFamily="34" charset="0"/>
              <a:buChar char="•"/>
            </a:pPr>
            <a:r>
              <a:rPr lang="en-US" sz="3400" dirty="0">
                <a:solidFill>
                  <a:srgbClr val="FF0000"/>
                </a:solidFill>
              </a:rPr>
              <a:t>Additional factors that may trigger a two-year period </a:t>
            </a:r>
            <a:r>
              <a:rPr lang="en-US" sz="3400" dirty="0"/>
              <a:t>of authorized stay include an alien’s birth or citizenship from a country on the State Sponsors of Terrorism list; whether a school or program sponsor is an E-Verify participant in good standing; and, for F nonimmigrants, whether a school is accredited by an accrediting agency recognized by the Secretary of Education</a:t>
            </a:r>
          </a:p>
        </p:txBody>
      </p:sp>
    </p:spTree>
    <p:extLst>
      <p:ext uri="{BB962C8B-B14F-4D97-AF65-F5344CB8AC3E}">
        <p14:creationId xmlns:p14="http://schemas.microsoft.com/office/powerpoint/2010/main" val="1426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32000" y="213803"/>
            <a:ext cx="6000750" cy="510646"/>
          </a:xfrm>
        </p:spPr>
        <p:txBody>
          <a:bodyPr>
            <a:normAutofit fontScale="90000"/>
          </a:bodyPr>
          <a:lstStyle/>
          <a:p>
            <a:r>
              <a:rPr lang="en-US" altLang="en-US" dirty="0"/>
              <a:t>Student/ VISA Issues</a:t>
            </a:r>
          </a:p>
        </p:txBody>
      </p:sp>
      <p:pic>
        <p:nvPicPr>
          <p:cNvPr id="4" name="Content Placeholder 3"/>
          <p:cNvPicPr>
            <a:picLocks noGrp="1" noChangeAspect="1"/>
          </p:cNvPicPr>
          <p:nvPr>
            <p:ph idx="1"/>
          </p:nvPr>
        </p:nvPicPr>
        <p:blipFill>
          <a:blip r:embed="rId3"/>
          <a:stretch>
            <a:fillRect/>
          </a:stretch>
        </p:blipFill>
        <p:spPr>
          <a:xfrm>
            <a:off x="1262014" y="2360391"/>
            <a:ext cx="2734952" cy="2645983"/>
          </a:xfrm>
          <a:ln w="15875">
            <a:solidFill>
              <a:schemeClr val="tx1">
                <a:lumMod val="50000"/>
                <a:lumOff val="50000"/>
              </a:schemeClr>
            </a:solidFill>
          </a:ln>
        </p:spPr>
      </p:pic>
      <p:pic>
        <p:nvPicPr>
          <p:cNvPr id="2048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817563"/>
            <a:ext cx="61595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5176754" y="2460626"/>
            <a:ext cx="4356352" cy="2785907"/>
          </a:xfrm>
          <a:prstGeom prst="rect">
            <a:avLst/>
          </a:prstGeom>
          <a:ln w="19050">
            <a:solidFill>
              <a:schemeClr val="accent6"/>
            </a:solidFill>
          </a:ln>
        </p:spPr>
      </p:pic>
      <p:pic>
        <p:nvPicPr>
          <p:cNvPr id="6" name="Picture 5">
            <a:extLst>
              <a:ext uri="{FF2B5EF4-FFF2-40B4-BE49-F238E27FC236}">
                <a16:creationId xmlns:a16="http://schemas.microsoft.com/office/drawing/2014/main" id="{797B58F3-47B8-453E-9158-BBB3425E254F}"/>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8818731" y="0"/>
            <a:ext cx="1428749" cy="1262062"/>
          </a:xfrm>
          <a:prstGeom prst="rect">
            <a:avLst/>
          </a:prstGeom>
        </p:spPr>
      </p:pic>
    </p:spTree>
    <p:extLst>
      <p:ext uri="{BB962C8B-B14F-4D97-AF65-F5344CB8AC3E}">
        <p14:creationId xmlns:p14="http://schemas.microsoft.com/office/powerpoint/2010/main" val="1386285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challenges</a:t>
            </a:r>
          </a:p>
        </p:txBody>
      </p:sp>
    </p:spTree>
    <p:extLst>
      <p:ext uri="{BB962C8B-B14F-4D97-AF65-F5344CB8AC3E}">
        <p14:creationId xmlns:p14="http://schemas.microsoft.com/office/powerpoint/2010/main" val="2877774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a:xfrm>
            <a:off x="508000" y="1333501"/>
            <a:ext cx="9456132" cy="3771194"/>
          </a:xfrm>
        </p:spPr>
        <p:txBody>
          <a:bodyPr>
            <a:normAutofit fontScale="85000" lnSpcReduction="20000"/>
          </a:bodyPr>
          <a:lstStyle/>
          <a:p>
            <a:pPr marL="457200" indent="-457200">
              <a:spcAft>
                <a:spcPts val="600"/>
              </a:spcAft>
              <a:buFont typeface="Arial" panose="020B0604020202020204" pitchFamily="34" charset="0"/>
              <a:buChar char="•"/>
            </a:pPr>
            <a:r>
              <a:rPr lang="en-US" dirty="0"/>
              <a:t>How does an institution know for sure what its investigators are involved in?</a:t>
            </a:r>
          </a:p>
          <a:p>
            <a:pPr marL="457200" indent="-457200">
              <a:spcAft>
                <a:spcPts val="600"/>
              </a:spcAft>
              <a:buFont typeface="Arial" panose="020B0604020202020204" pitchFamily="34" charset="0"/>
              <a:buChar char="•"/>
            </a:pPr>
            <a:r>
              <a:rPr lang="en-US" dirty="0"/>
              <a:t>How “connected” are (or should) your internal systems be for managing sponsored projects, COIs, and COCs?</a:t>
            </a:r>
          </a:p>
          <a:p>
            <a:pPr marL="457200" indent="-457200">
              <a:spcAft>
                <a:spcPts val="600"/>
              </a:spcAft>
              <a:buFont typeface="Arial" panose="020B0604020202020204" pitchFamily="34" charset="0"/>
              <a:buChar char="•"/>
            </a:pPr>
            <a:r>
              <a:rPr lang="en-US" dirty="0"/>
              <a:t>What can (should) an AOR attest to in terms of accuracy and completeness? </a:t>
            </a:r>
          </a:p>
          <a:p>
            <a:pPr marL="457200" indent="-457200">
              <a:spcAft>
                <a:spcPts val="600"/>
              </a:spcAft>
              <a:buFont typeface="Arial" panose="020B0604020202020204" pitchFamily="34" charset="0"/>
              <a:buChar char="•"/>
            </a:pPr>
            <a:r>
              <a:rPr lang="en-US" dirty="0"/>
              <a:t>What are appropriate enforcement actions for violations?  </a:t>
            </a:r>
          </a:p>
          <a:p>
            <a:pPr marL="1282692" lvl="1" indent="-457200">
              <a:spcAft>
                <a:spcPts val="600"/>
              </a:spcAft>
              <a:buFont typeface="Arial" panose="020B0604020202020204" pitchFamily="34" charset="0"/>
              <a:buChar char="•"/>
            </a:pPr>
            <a:r>
              <a:rPr lang="en-US" dirty="0"/>
              <a:t>	Determination of purposeful intent to mislead?</a:t>
            </a:r>
          </a:p>
          <a:p>
            <a:pPr marL="1282692" lvl="1" indent="-457200">
              <a:spcAft>
                <a:spcPts val="600"/>
              </a:spcAft>
              <a:buFont typeface="Arial" panose="020B0604020202020204" pitchFamily="34" charset="0"/>
              <a:buChar char="•"/>
            </a:pPr>
            <a:r>
              <a:rPr lang="en-US" dirty="0"/>
              <a:t>	Honest mistake? </a:t>
            </a:r>
          </a:p>
        </p:txBody>
      </p:sp>
      <p:sp>
        <p:nvSpPr>
          <p:cNvPr id="4" name="Slide Number Placeholder 3"/>
          <p:cNvSpPr>
            <a:spLocks noGrp="1"/>
          </p:cNvSpPr>
          <p:nvPr>
            <p:ph type="sldNum" sz="quarter" idx="4"/>
          </p:nvPr>
        </p:nvSpPr>
        <p:spPr/>
        <p:txBody>
          <a:bodyPr/>
          <a:lstStyle/>
          <a:p>
            <a:fld id="{90B00330-FA2B-C34D-87FC-EE1AEEE28A74}" type="slidenum">
              <a:rPr lang="en-US" smtClean="0"/>
              <a:pPr/>
              <a:t>44</a:t>
            </a:fld>
            <a:endParaRPr lang="en-US" dirty="0">
              <a:solidFill>
                <a:srgbClr val="00446A"/>
              </a:solidFill>
            </a:endParaRPr>
          </a:p>
        </p:txBody>
      </p:sp>
    </p:spTree>
    <p:extLst>
      <p:ext uri="{BB962C8B-B14F-4D97-AF65-F5344CB8AC3E}">
        <p14:creationId xmlns:p14="http://schemas.microsoft.com/office/powerpoint/2010/main" val="1976152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Questions:</a:t>
            </a:r>
          </a:p>
        </p:txBody>
      </p:sp>
      <p:sp>
        <p:nvSpPr>
          <p:cNvPr id="3" name="Content Placeholder 2"/>
          <p:cNvSpPr>
            <a:spLocks noGrp="1"/>
          </p:cNvSpPr>
          <p:nvPr>
            <p:ph idx="1"/>
          </p:nvPr>
        </p:nvSpPr>
        <p:spPr>
          <a:solidFill>
            <a:srgbClr val="00B050"/>
          </a:solidFill>
        </p:spPr>
        <p:txBody>
          <a:bodyPr>
            <a:normAutofit fontScale="85000" lnSpcReduction="20000"/>
          </a:bodyPr>
          <a:lstStyle/>
          <a:p>
            <a:r>
              <a:rPr lang="en-US" dirty="0"/>
              <a:t>What is your single greatest concern related to managing Foreign Influence Risk:</a:t>
            </a:r>
          </a:p>
          <a:p>
            <a:pPr marL="1339842" lvl="1" indent="-514350">
              <a:spcAft>
                <a:spcPts val="600"/>
              </a:spcAft>
              <a:buFont typeface="+mj-lt"/>
              <a:buAutoNum type="alphaLcParenR"/>
            </a:pPr>
            <a:r>
              <a:rPr lang="en-US" dirty="0"/>
              <a:t>Faculty Awareness &amp; Understanding</a:t>
            </a:r>
          </a:p>
          <a:p>
            <a:pPr marL="1339842" lvl="1" indent="-514350">
              <a:spcAft>
                <a:spcPts val="600"/>
              </a:spcAft>
              <a:buFont typeface="+mj-lt"/>
              <a:buAutoNum type="alphaLcParenR"/>
            </a:pPr>
            <a:r>
              <a:rPr lang="en-US" dirty="0"/>
              <a:t>Leadership Support (Resources, Messaging, etc.)</a:t>
            </a:r>
          </a:p>
          <a:p>
            <a:pPr marL="1339842" lvl="1" indent="-514350">
              <a:spcAft>
                <a:spcPts val="600"/>
              </a:spcAft>
              <a:buFont typeface="+mj-lt"/>
              <a:buAutoNum type="alphaLcParenR"/>
            </a:pPr>
            <a:r>
              <a:rPr lang="en-US" dirty="0"/>
              <a:t>Clarity of sponsor regulations &amp; definitions</a:t>
            </a:r>
          </a:p>
          <a:p>
            <a:pPr marL="1339842" lvl="1" indent="-514350">
              <a:spcAft>
                <a:spcPts val="600"/>
              </a:spcAft>
              <a:buFont typeface="+mj-lt"/>
              <a:buAutoNum type="alphaLcParenR"/>
            </a:pPr>
            <a:r>
              <a:rPr lang="en-US" dirty="0"/>
              <a:t>Overall ability to “Connect the Dots” for accurate reporting</a:t>
            </a:r>
          </a:p>
          <a:p>
            <a:pPr marL="1339842" lvl="1" indent="-514350">
              <a:spcAft>
                <a:spcPts val="600"/>
              </a:spcAft>
              <a:buFont typeface="+mj-lt"/>
              <a:buAutoNum type="alphaLcParenR"/>
            </a:pPr>
            <a:r>
              <a:rPr lang="en-US" dirty="0"/>
              <a:t>Institutional accountability for activities that only the faculty are aware of (e.g. </a:t>
            </a:r>
            <a:r>
              <a:rPr lang="en-US" dirty="0" err="1"/>
              <a:t>Biosketch</a:t>
            </a:r>
            <a:r>
              <a:rPr lang="en-US" dirty="0"/>
              <a:t> accuracy, Reporting of consulting/outside activities)</a:t>
            </a:r>
          </a:p>
          <a:p>
            <a:endParaRPr lang="en-US" dirty="0"/>
          </a:p>
        </p:txBody>
      </p:sp>
      <p:sp>
        <p:nvSpPr>
          <p:cNvPr id="4" name="Slide Number Placeholder 3"/>
          <p:cNvSpPr>
            <a:spLocks noGrp="1"/>
          </p:cNvSpPr>
          <p:nvPr>
            <p:ph type="sldNum" sz="quarter" idx="4"/>
          </p:nvPr>
        </p:nvSpPr>
        <p:spPr/>
        <p:txBody>
          <a:bodyPr/>
          <a:lstStyle/>
          <a:p>
            <a:fld id="{90B00330-FA2B-C34D-87FC-EE1AEEE28A74}" type="slidenum">
              <a:rPr lang="en-US" smtClean="0"/>
              <a:pPr/>
              <a:t>45</a:t>
            </a:fld>
            <a:endParaRPr lang="en-US" dirty="0">
              <a:solidFill>
                <a:srgbClr val="00446A"/>
              </a:solidFill>
            </a:endParaRPr>
          </a:p>
        </p:txBody>
      </p:sp>
    </p:spTree>
    <p:extLst>
      <p:ext uri="{BB962C8B-B14F-4D97-AF65-F5344CB8AC3E}">
        <p14:creationId xmlns:p14="http://schemas.microsoft.com/office/powerpoint/2010/main" val="1003024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Managing the “Lists”</a:t>
            </a:r>
          </a:p>
        </p:txBody>
      </p:sp>
      <p:sp>
        <p:nvSpPr>
          <p:cNvPr id="3" name="Content Placeholder 2"/>
          <p:cNvSpPr>
            <a:spLocks noGrp="1"/>
          </p:cNvSpPr>
          <p:nvPr>
            <p:ph idx="1"/>
          </p:nvPr>
        </p:nvSpPr>
        <p:spPr>
          <a:solidFill>
            <a:schemeClr val="bg1"/>
          </a:solidFill>
        </p:spPr>
        <p:txBody>
          <a:bodyPr>
            <a:normAutofit fontScale="92500" lnSpcReduction="20000"/>
          </a:bodyPr>
          <a:lstStyle/>
          <a:p>
            <a:pPr marL="457200" indent="-457200">
              <a:spcAft>
                <a:spcPts val="1200"/>
              </a:spcAft>
              <a:buFont typeface="Arial" panose="020B0604020202020204" pitchFamily="34" charset="0"/>
              <a:buChar char="•"/>
            </a:pPr>
            <a:r>
              <a:rPr lang="en-US" dirty="0">
                <a:hlinkClick r:id="rId2"/>
              </a:rPr>
              <a:t>OFCCP Debarred Companies</a:t>
            </a:r>
            <a:endParaRPr lang="en-US" dirty="0"/>
          </a:p>
          <a:p>
            <a:pPr marL="457200" indent="-457200">
              <a:spcAft>
                <a:spcPts val="1200"/>
              </a:spcAft>
              <a:buFont typeface="Arial" panose="020B0604020202020204" pitchFamily="34" charset="0"/>
              <a:buChar char="•"/>
            </a:pPr>
            <a:r>
              <a:rPr lang="en-US" dirty="0">
                <a:hlinkClick r:id="rId3"/>
              </a:rPr>
              <a:t>DOD Releases List of Additional Companies, in Accordance with Section 1237 of FY99 NDAA</a:t>
            </a:r>
            <a:endParaRPr lang="en-US" dirty="0"/>
          </a:p>
          <a:p>
            <a:pPr marL="457200" indent="-457200">
              <a:spcAft>
                <a:spcPts val="1200"/>
              </a:spcAft>
              <a:buFont typeface="Arial" panose="020B0604020202020204" pitchFamily="34" charset="0"/>
              <a:buChar char="•"/>
            </a:pPr>
            <a:r>
              <a:rPr lang="en-US" dirty="0"/>
              <a:t>Australian Strategic Policy Institute (</a:t>
            </a:r>
            <a:r>
              <a:rPr lang="en-US" u="sng" dirty="0">
                <a:hlinkClick r:id="rId4"/>
              </a:rPr>
              <a:t>ASPI</a:t>
            </a:r>
            <a:r>
              <a:rPr lang="en-US" dirty="0"/>
              <a:t>), </a:t>
            </a:r>
            <a:endParaRPr lang="en-US" dirty="0">
              <a:solidFill>
                <a:srgbClr val="FF0000"/>
              </a:solidFill>
            </a:endParaRPr>
          </a:p>
          <a:p>
            <a:pPr marL="457200" indent="-457200">
              <a:spcAft>
                <a:spcPts val="1200"/>
              </a:spcAft>
              <a:buFont typeface="Arial" panose="020B0604020202020204" pitchFamily="34" charset="0"/>
              <a:buChar char="•"/>
            </a:pPr>
            <a:r>
              <a:rPr lang="en-US" dirty="0">
                <a:hlinkClick r:id="rId5"/>
              </a:rPr>
              <a:t>NDAA Section </a:t>
            </a:r>
            <a:r>
              <a:rPr lang="en-US" b="1" dirty="0">
                <a:hlinkClick r:id="rId5"/>
              </a:rPr>
              <a:t>889</a:t>
            </a:r>
            <a:r>
              <a:rPr lang="en-US" dirty="0">
                <a:hlinkClick r:id="rId5"/>
              </a:rPr>
              <a:t>(a)(1)(B)</a:t>
            </a:r>
            <a:endParaRPr lang="en-US" dirty="0"/>
          </a:p>
          <a:p>
            <a:pPr marL="1282692" lvl="1" indent="-457200">
              <a:spcAft>
                <a:spcPts val="1200"/>
              </a:spcAft>
              <a:buFont typeface="Arial" panose="020B0604020202020204" pitchFamily="34" charset="0"/>
              <a:buChar char="•"/>
            </a:pPr>
            <a:r>
              <a:rPr lang="en-US" dirty="0"/>
              <a:t>5 companies “or by an entity “owned or controlled by, or otherwise connected to, the government of The People’s Republic of China.”</a:t>
            </a:r>
          </a:p>
        </p:txBody>
      </p:sp>
    </p:spTree>
    <p:extLst>
      <p:ext uri="{BB962C8B-B14F-4D97-AF65-F5344CB8AC3E}">
        <p14:creationId xmlns:p14="http://schemas.microsoft.com/office/powerpoint/2010/main" val="8708305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85062"/>
            <a:ext cx="9144000" cy="952500"/>
          </a:xfrm>
        </p:spPr>
        <p:txBody>
          <a:bodyPr>
            <a:normAutofit fontScale="90000"/>
          </a:bodyPr>
          <a:lstStyle/>
          <a:p>
            <a:r>
              <a:rPr lang="en-US" b="1" dirty="0"/>
              <a:t>Department of Education Section 117 Reporting</a:t>
            </a:r>
          </a:p>
        </p:txBody>
      </p:sp>
      <p:sp>
        <p:nvSpPr>
          <p:cNvPr id="5" name="Content Placeholder 4"/>
          <p:cNvSpPr>
            <a:spLocks noGrp="1"/>
          </p:cNvSpPr>
          <p:nvPr>
            <p:ph idx="1"/>
          </p:nvPr>
        </p:nvSpPr>
        <p:spPr>
          <a:xfrm>
            <a:off x="508000" y="1390063"/>
            <a:ext cx="9144000" cy="3771194"/>
          </a:xfrm>
          <a:noFill/>
        </p:spPr>
        <p:txBody>
          <a:bodyPr>
            <a:normAutofit fontScale="62500" lnSpcReduction="20000"/>
          </a:bodyPr>
          <a:lstStyle/>
          <a:p>
            <a:pPr>
              <a:defRPr/>
            </a:pPr>
            <a:r>
              <a:rPr lang="en-US" dirty="0"/>
              <a:t>Requires semi-annual reporting (30 days after reporting period end) of foreign gifts, grants and contracts exceeding $250K per year</a:t>
            </a:r>
          </a:p>
          <a:p>
            <a:pPr>
              <a:defRPr/>
            </a:pPr>
            <a:r>
              <a:rPr lang="en-US" dirty="0"/>
              <a:t>Most recent changes</a:t>
            </a:r>
          </a:p>
          <a:p>
            <a:pPr lvl="1">
              <a:defRPr/>
            </a:pPr>
            <a:r>
              <a:rPr lang="en-US" dirty="0"/>
              <a:t>New on-line reporting portal with no bulk data upload</a:t>
            </a:r>
          </a:p>
          <a:p>
            <a:pPr lvl="1">
              <a:defRPr/>
            </a:pPr>
            <a:r>
              <a:rPr lang="en-US" dirty="0"/>
              <a:t>Need to report transactions from “affiliated” entities </a:t>
            </a:r>
          </a:p>
          <a:p>
            <a:pPr lvl="1">
              <a:defRPr/>
            </a:pPr>
            <a:r>
              <a:rPr lang="en-US" dirty="0"/>
              <a:t>Requires submission of donor names (although Ed does not currently plan to release these)</a:t>
            </a:r>
          </a:p>
          <a:p>
            <a:pPr lvl="1">
              <a:defRPr/>
            </a:pPr>
            <a:r>
              <a:rPr lang="en-US" dirty="0"/>
              <a:t>Increases the # of data elements that has to be reported </a:t>
            </a:r>
          </a:p>
          <a:p>
            <a:pPr lvl="1">
              <a:defRPr/>
            </a:pPr>
            <a:r>
              <a:rPr lang="en-US" dirty="0"/>
              <a:t>Need to determine if a sponsor/donor is “foreign controlled” </a:t>
            </a:r>
          </a:p>
          <a:p>
            <a:pPr marL="507995" lvl="1" indent="0">
              <a:buNone/>
              <a:defRPr/>
            </a:pPr>
            <a:endParaRPr lang="en-US" dirty="0"/>
          </a:p>
          <a:p>
            <a:pPr>
              <a:defRPr/>
            </a:pPr>
            <a:r>
              <a:rPr lang="en-US" sz="2900" dirty="0">
                <a:solidFill>
                  <a:srgbClr val="0070C0"/>
                </a:solidFill>
              </a:rPr>
              <a:t>First report under the new rules took Minnesota 250+ staff hours and took Duke ~200+ staff hours. </a:t>
            </a:r>
          </a:p>
          <a:p>
            <a:r>
              <a:rPr lang="en-US" dirty="0"/>
              <a:t> </a:t>
            </a:r>
          </a:p>
          <a:p>
            <a:endParaRPr lang="en-US" dirty="0"/>
          </a:p>
        </p:txBody>
      </p:sp>
      <p:sp>
        <p:nvSpPr>
          <p:cNvPr id="4" name="Slide Number Placeholder 3"/>
          <p:cNvSpPr>
            <a:spLocks noGrp="1"/>
          </p:cNvSpPr>
          <p:nvPr>
            <p:ph type="sldNum" sz="quarter" idx="4"/>
          </p:nvPr>
        </p:nvSpPr>
        <p:spPr/>
        <p:txBody>
          <a:bodyPr/>
          <a:lstStyle/>
          <a:p>
            <a:fld id="{90B00330-FA2B-C34D-87FC-EE1AEEE28A74}" type="slidenum">
              <a:rPr lang="en-US" smtClean="0"/>
              <a:pPr/>
              <a:t>47</a:t>
            </a:fld>
            <a:endParaRPr lang="en-US" dirty="0">
              <a:solidFill>
                <a:srgbClr val="00446A"/>
              </a:solidFill>
            </a:endParaRPr>
          </a:p>
        </p:txBody>
      </p:sp>
    </p:spTree>
    <p:extLst>
      <p:ext uri="{BB962C8B-B14F-4D97-AF65-F5344CB8AC3E}">
        <p14:creationId xmlns:p14="http://schemas.microsoft.com/office/powerpoint/2010/main" val="21871979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COMING </a:t>
            </a:r>
            <a:br>
              <a:rPr lang="en-US" dirty="0"/>
            </a:br>
            <a:r>
              <a:rPr lang="en-US" dirty="0"/>
              <a:t>ATTRACTIONS</a:t>
            </a:r>
          </a:p>
        </p:txBody>
      </p:sp>
      <p:sp>
        <p:nvSpPr>
          <p:cNvPr id="4" name="Slide Number Placeholder 3"/>
          <p:cNvSpPr>
            <a:spLocks noGrp="1"/>
          </p:cNvSpPr>
          <p:nvPr>
            <p:ph type="sldNum" sz="quarter" idx="4"/>
          </p:nvPr>
        </p:nvSpPr>
        <p:spPr/>
        <p:txBody>
          <a:bodyPr/>
          <a:lstStyle/>
          <a:p>
            <a:fld id="{90B00330-FA2B-C34D-87FC-EE1AEEE28A74}" type="slidenum">
              <a:rPr lang="en-US" smtClean="0"/>
              <a:pPr/>
              <a:t>48</a:t>
            </a:fld>
            <a:endParaRPr lang="en-US" dirty="0">
              <a:solidFill>
                <a:srgbClr val="00446A"/>
              </a:solidFill>
            </a:endParaRPr>
          </a:p>
        </p:txBody>
      </p:sp>
      <p:pic>
        <p:nvPicPr>
          <p:cNvPr id="5" name="Picture 4" descr="The importance of education in sustainable develop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297" y="0"/>
            <a:ext cx="5715000" cy="5715000"/>
          </a:xfrm>
          <a:prstGeom prst="rect">
            <a:avLst/>
          </a:prstGeom>
        </p:spPr>
      </p:pic>
    </p:spTree>
    <p:extLst>
      <p:ext uri="{BB962C8B-B14F-4D97-AF65-F5344CB8AC3E}">
        <p14:creationId xmlns:p14="http://schemas.microsoft.com/office/powerpoint/2010/main" val="31290371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OSTP – JCORE Report and Actions</a:t>
            </a:r>
          </a:p>
        </p:txBody>
      </p:sp>
      <p:graphicFrame>
        <p:nvGraphicFramePr>
          <p:cNvPr id="5" name="Diagram 4"/>
          <p:cNvGraphicFramePr/>
          <p:nvPr>
            <p:extLst/>
          </p:nvPr>
        </p:nvGraphicFramePr>
        <p:xfrm>
          <a:off x="3778865" y="1230533"/>
          <a:ext cx="5080000" cy="3386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p:cNvCxnSpPr/>
          <p:nvPr/>
        </p:nvCxnSpPr>
        <p:spPr>
          <a:xfrm>
            <a:off x="4568647" y="3539685"/>
            <a:ext cx="3968" cy="614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4147" y="4273241"/>
            <a:ext cx="2106410" cy="784830"/>
          </a:xfrm>
          <a:prstGeom prst="rect">
            <a:avLst/>
          </a:prstGeom>
          <a:noFill/>
        </p:spPr>
        <p:txBody>
          <a:bodyPr wrap="none" rtlCol="0">
            <a:spAutoFit/>
          </a:bodyPr>
          <a:lstStyle/>
          <a:p>
            <a:r>
              <a:rPr lang="en-US" sz="1500" dirty="0"/>
              <a:t>Kelvin </a:t>
            </a:r>
            <a:r>
              <a:rPr lang="en-US" sz="1500" dirty="0" err="1"/>
              <a:t>Droegemeier</a:t>
            </a:r>
            <a:endParaRPr lang="en-US" sz="1500" dirty="0"/>
          </a:p>
          <a:p>
            <a:r>
              <a:rPr lang="en-US" sz="1500" dirty="0">
                <a:hlinkClick r:id="rId8"/>
              </a:rPr>
              <a:t>speech</a:t>
            </a:r>
            <a:r>
              <a:rPr lang="en-US" sz="1500" dirty="0"/>
              <a:t> for the FDP on</a:t>
            </a:r>
          </a:p>
          <a:p>
            <a:r>
              <a:rPr lang="en-US" sz="1500" dirty="0"/>
              <a:t>June 23, 2020</a:t>
            </a:r>
          </a:p>
        </p:txBody>
      </p:sp>
      <p:cxnSp>
        <p:nvCxnSpPr>
          <p:cNvPr id="11" name="Straight Arrow Connector 10"/>
          <p:cNvCxnSpPr/>
          <p:nvPr/>
        </p:nvCxnSpPr>
        <p:spPr>
          <a:xfrm>
            <a:off x="6318865" y="3650148"/>
            <a:ext cx="0" cy="1315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065116" y="3610460"/>
            <a:ext cx="0" cy="1355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55304" y="4965209"/>
            <a:ext cx="3258343" cy="323165"/>
          </a:xfrm>
          <a:prstGeom prst="rect">
            <a:avLst/>
          </a:prstGeom>
          <a:noFill/>
        </p:spPr>
        <p:txBody>
          <a:bodyPr wrap="square" rtlCol="0">
            <a:spAutoFit/>
          </a:bodyPr>
          <a:lstStyle/>
          <a:p>
            <a:pPr algn="ctr"/>
            <a:r>
              <a:rPr lang="en-US" sz="1500" dirty="0"/>
              <a:t>Coming soon (now +- 6 </a:t>
            </a:r>
            <a:r>
              <a:rPr lang="en-US" sz="1500" dirty="0" err="1"/>
              <a:t>mos</a:t>
            </a:r>
            <a:r>
              <a:rPr lang="en-US" sz="1500" dirty="0"/>
              <a:t>)</a:t>
            </a:r>
          </a:p>
        </p:txBody>
      </p:sp>
      <p:sp>
        <p:nvSpPr>
          <p:cNvPr id="3" name="TextBox 2">
            <a:extLst>
              <a:ext uri="{FF2B5EF4-FFF2-40B4-BE49-F238E27FC236}">
                <a16:creationId xmlns:a16="http://schemas.microsoft.com/office/drawing/2014/main" id="{94F8F20B-CC85-4C3D-B379-BEB662CD3954}"/>
              </a:ext>
            </a:extLst>
          </p:cNvPr>
          <p:cNvSpPr txBox="1"/>
          <p:nvPr/>
        </p:nvSpPr>
        <p:spPr>
          <a:xfrm>
            <a:off x="177427" y="2122853"/>
            <a:ext cx="2728313" cy="2031325"/>
          </a:xfrm>
          <a:prstGeom prst="rect">
            <a:avLst/>
          </a:prstGeom>
          <a:noFill/>
          <a:ln>
            <a:solidFill>
              <a:schemeClr val="accent1"/>
            </a:solidFill>
          </a:ln>
        </p:spPr>
        <p:txBody>
          <a:bodyPr wrap="square" rtlCol="0">
            <a:spAutoFit/>
          </a:bodyPr>
          <a:lstStyle/>
          <a:p>
            <a:r>
              <a:rPr lang="en-US" sz="1400" dirty="0">
                <a:hlinkClick r:id="rId9"/>
              </a:rPr>
              <a:t>OSTP: Office of Science &amp; Technology Policy</a:t>
            </a:r>
            <a:endParaRPr lang="en-US" sz="1400" dirty="0"/>
          </a:p>
          <a:p>
            <a:endParaRPr lang="en-US" sz="1400" dirty="0"/>
          </a:p>
          <a:p>
            <a:r>
              <a:rPr lang="en-US" sz="1400" dirty="0">
                <a:hlinkClick r:id="rId10"/>
              </a:rPr>
              <a:t>JCORE: Joint Committee on the Research Environment – White House Summit</a:t>
            </a:r>
            <a:endParaRPr lang="en-US" sz="1400" dirty="0"/>
          </a:p>
          <a:p>
            <a:endParaRPr lang="en-US" sz="1400" dirty="0"/>
          </a:p>
          <a:p>
            <a:r>
              <a:rPr lang="en-US" sz="1400" dirty="0">
                <a:hlinkClick r:id="rId11"/>
              </a:rPr>
              <a:t>JASON Report: Fundamental Research Security</a:t>
            </a:r>
            <a:endParaRPr lang="en-US" sz="1400" dirty="0"/>
          </a:p>
        </p:txBody>
      </p:sp>
    </p:spTree>
    <p:extLst>
      <p:ext uri="{BB962C8B-B14F-4D97-AF65-F5344CB8AC3E}">
        <p14:creationId xmlns:p14="http://schemas.microsoft.com/office/powerpoint/2010/main" val="4153407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itle 1"/>
          <p:cNvSpPr txBox="1">
            <a:spLocks/>
          </p:cNvSpPr>
          <p:nvPr/>
        </p:nvSpPr>
        <p:spPr>
          <a:xfrm>
            <a:off x="5445126" y="-30427"/>
            <a:ext cx="2893219" cy="476251"/>
          </a:xfrm>
          <a:prstGeom prst="rect">
            <a:avLst/>
          </a:prstGeom>
        </p:spPr>
        <p:txBody>
          <a:bodyPr lIns="57150" tIns="28575" rIns="57150" bIns="28575"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875" b="1" dirty="0">
                <a:solidFill>
                  <a:schemeClr val="bg1"/>
                </a:solidFill>
                <a:latin typeface="Corbel" panose="020B0503020204020204"/>
                <a:sym typeface="Wingdings" panose="05000000000000000000" pitchFamily="2" charset="2"/>
              </a:rPr>
              <a:t>Integrity of Research</a:t>
            </a:r>
            <a:endParaRPr lang="en-US" sz="1875" b="1" dirty="0">
              <a:solidFill>
                <a:schemeClr val="bg1"/>
              </a:solidFill>
              <a:latin typeface="Corbel" panose="020B0503020204020204"/>
            </a:endParaRPr>
          </a:p>
        </p:txBody>
      </p:sp>
      <p:sp>
        <p:nvSpPr>
          <p:cNvPr id="28" name="Title 1"/>
          <p:cNvSpPr txBox="1">
            <a:spLocks/>
          </p:cNvSpPr>
          <p:nvPr/>
        </p:nvSpPr>
        <p:spPr>
          <a:xfrm>
            <a:off x="5410729" y="628143"/>
            <a:ext cx="4276990" cy="476250"/>
          </a:xfrm>
          <a:prstGeom prst="rect">
            <a:avLst/>
          </a:prstGeom>
        </p:spPr>
        <p:txBody>
          <a:bodyPr lIns="57150" tIns="28575" rIns="57150" bIns="28575"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875" b="1" dirty="0">
                <a:solidFill>
                  <a:schemeClr val="bg1"/>
                </a:solidFill>
                <a:latin typeface="Corbel" panose="020B0503020204020204"/>
                <a:sym typeface="Wingdings" panose="05000000000000000000" pitchFamily="2" charset="2"/>
              </a:rPr>
              <a:t>National / Economic Security</a:t>
            </a:r>
            <a:endParaRPr lang="en-US" sz="1875" b="1" dirty="0">
              <a:solidFill>
                <a:schemeClr val="bg1"/>
              </a:solidFill>
              <a:latin typeface="Corbel" panose="020B0503020204020204"/>
            </a:endParaRPr>
          </a:p>
        </p:txBody>
      </p:sp>
      <p:sp>
        <p:nvSpPr>
          <p:cNvPr id="39" name="TextBox 38">
            <a:extLst>
              <a:ext uri="{FF2B5EF4-FFF2-40B4-BE49-F238E27FC236}">
                <a16:creationId xmlns:a16="http://schemas.microsoft.com/office/drawing/2014/main" id="{1911A250-EFBA-483E-A6AD-5CF69D13DFF9}"/>
              </a:ext>
            </a:extLst>
          </p:cNvPr>
          <p:cNvSpPr txBox="1"/>
          <p:nvPr/>
        </p:nvSpPr>
        <p:spPr>
          <a:xfrm>
            <a:off x="390832" y="1478778"/>
            <a:ext cx="1900460" cy="265457"/>
          </a:xfrm>
          <a:prstGeom prst="rect">
            <a:avLst/>
          </a:prstGeom>
          <a:solidFill>
            <a:srgbClr val="FFFF00"/>
          </a:solidFill>
          <a:ln>
            <a:solidFill>
              <a:schemeClr val="accent1"/>
            </a:solidFill>
          </a:ln>
        </p:spPr>
        <p:txBody>
          <a:bodyPr wrap="square">
            <a:spAutoFit/>
          </a:bodyPr>
          <a:lstStyle/>
          <a:p>
            <a:pPr algn="ctr" defTabSz="761721">
              <a:defRPr/>
            </a:pPr>
            <a:r>
              <a:rPr lang="en-US" sz="1125" b="1" dirty="0">
                <a:solidFill>
                  <a:prstClr val="black"/>
                </a:solidFill>
                <a:latin typeface="Corbel" panose="020B0503020204020204"/>
              </a:rPr>
              <a:t>August 2018</a:t>
            </a:r>
          </a:p>
        </p:txBody>
      </p:sp>
      <p:sp>
        <p:nvSpPr>
          <p:cNvPr id="40" name="TextBox 39">
            <a:extLst>
              <a:ext uri="{FF2B5EF4-FFF2-40B4-BE49-F238E27FC236}">
                <a16:creationId xmlns:a16="http://schemas.microsoft.com/office/drawing/2014/main" id="{95FD1CE9-142A-478F-887D-F73ED13122CC}"/>
              </a:ext>
            </a:extLst>
          </p:cNvPr>
          <p:cNvSpPr txBox="1"/>
          <p:nvPr/>
        </p:nvSpPr>
        <p:spPr>
          <a:xfrm>
            <a:off x="2288646" y="1477456"/>
            <a:ext cx="3020219" cy="265457"/>
          </a:xfrm>
          <a:prstGeom prst="rect">
            <a:avLst/>
          </a:prstGeom>
          <a:solidFill>
            <a:srgbClr val="FFFF00"/>
          </a:solidFill>
          <a:ln>
            <a:solidFill>
              <a:schemeClr val="accent1"/>
            </a:solidFill>
          </a:ln>
        </p:spPr>
        <p:txBody>
          <a:bodyPr>
            <a:spAutoFit/>
          </a:bodyPr>
          <a:lstStyle/>
          <a:p>
            <a:pPr algn="ctr" defTabSz="761721">
              <a:defRPr/>
            </a:pPr>
            <a:r>
              <a:rPr lang="en-US" sz="1125" b="1" dirty="0">
                <a:solidFill>
                  <a:prstClr val="black"/>
                </a:solidFill>
                <a:latin typeface="Corbel" panose="020B0503020204020204"/>
              </a:rPr>
              <a:t>Winter / Spring 2018/19</a:t>
            </a:r>
          </a:p>
        </p:txBody>
      </p:sp>
      <p:sp>
        <p:nvSpPr>
          <p:cNvPr id="41" name="TextBox 40">
            <a:extLst>
              <a:ext uri="{FF2B5EF4-FFF2-40B4-BE49-F238E27FC236}">
                <a16:creationId xmlns:a16="http://schemas.microsoft.com/office/drawing/2014/main" id="{267D4116-AE3A-4E53-BC4F-C02DCDB87B8E}"/>
              </a:ext>
            </a:extLst>
          </p:cNvPr>
          <p:cNvSpPr txBox="1"/>
          <p:nvPr/>
        </p:nvSpPr>
        <p:spPr>
          <a:xfrm>
            <a:off x="5298282" y="1474810"/>
            <a:ext cx="1787260" cy="265457"/>
          </a:xfrm>
          <a:prstGeom prst="rect">
            <a:avLst/>
          </a:prstGeom>
          <a:solidFill>
            <a:srgbClr val="FFFF00"/>
          </a:solidFill>
          <a:ln>
            <a:solidFill>
              <a:schemeClr val="accent1"/>
            </a:solidFill>
          </a:ln>
        </p:spPr>
        <p:txBody>
          <a:bodyPr>
            <a:spAutoFit/>
          </a:bodyPr>
          <a:lstStyle/>
          <a:p>
            <a:pPr algn="ctr" defTabSz="761721">
              <a:defRPr/>
            </a:pPr>
            <a:r>
              <a:rPr lang="en-US" sz="1125" b="1" dirty="0">
                <a:solidFill>
                  <a:prstClr val="black"/>
                </a:solidFill>
                <a:latin typeface="Corbel" panose="020B0503020204020204"/>
              </a:rPr>
              <a:t>Summer / Fall 2019</a:t>
            </a:r>
          </a:p>
        </p:txBody>
      </p:sp>
      <p:sp>
        <p:nvSpPr>
          <p:cNvPr id="42" name="TextBox 41">
            <a:extLst>
              <a:ext uri="{FF2B5EF4-FFF2-40B4-BE49-F238E27FC236}">
                <a16:creationId xmlns:a16="http://schemas.microsoft.com/office/drawing/2014/main" id="{ADC98243-F75F-44F1-9E39-6DBA6F1C5465}"/>
              </a:ext>
            </a:extLst>
          </p:cNvPr>
          <p:cNvSpPr txBox="1"/>
          <p:nvPr/>
        </p:nvSpPr>
        <p:spPr>
          <a:xfrm>
            <a:off x="390832" y="1737139"/>
            <a:ext cx="2138585" cy="438582"/>
          </a:xfrm>
          <a:prstGeom prst="rect">
            <a:avLst/>
          </a:prstGeom>
          <a:solidFill>
            <a:schemeClr val="bg1">
              <a:lumMod val="75000"/>
            </a:schemeClr>
          </a:solidFill>
          <a:ln>
            <a:solidFill>
              <a:schemeClr val="accent1"/>
            </a:solidFill>
          </a:ln>
        </p:spPr>
        <p:txBody>
          <a:bodyPr wrap="square">
            <a:spAutoFit/>
          </a:bodyPr>
          <a:lstStyle/>
          <a:p>
            <a:pPr algn="ctr" defTabSz="761721">
              <a:defRPr/>
            </a:pPr>
            <a:r>
              <a:rPr lang="en-US" sz="1125" b="1" dirty="0">
                <a:solidFill>
                  <a:srgbClr val="0070C0"/>
                </a:solidFill>
                <a:latin typeface="Corbel" panose="020B0503020204020204"/>
              </a:rPr>
              <a:t>Awareness</a:t>
            </a:r>
          </a:p>
          <a:p>
            <a:pPr algn="ctr" defTabSz="761721">
              <a:defRPr/>
            </a:pPr>
            <a:endParaRPr lang="en-US" sz="1125" b="1" dirty="0">
              <a:solidFill>
                <a:srgbClr val="0070C0"/>
              </a:solidFill>
              <a:latin typeface="Corbel" panose="020B0503020204020204"/>
            </a:endParaRPr>
          </a:p>
        </p:txBody>
      </p:sp>
      <p:sp>
        <p:nvSpPr>
          <p:cNvPr id="43" name="TextBox 42">
            <a:extLst>
              <a:ext uri="{FF2B5EF4-FFF2-40B4-BE49-F238E27FC236}">
                <a16:creationId xmlns:a16="http://schemas.microsoft.com/office/drawing/2014/main" id="{B3C99746-D890-4FDC-82DA-047B38C91FE5}"/>
              </a:ext>
            </a:extLst>
          </p:cNvPr>
          <p:cNvSpPr txBox="1"/>
          <p:nvPr/>
        </p:nvSpPr>
        <p:spPr>
          <a:xfrm>
            <a:off x="2530740" y="1742430"/>
            <a:ext cx="2439466" cy="438582"/>
          </a:xfrm>
          <a:prstGeom prst="rect">
            <a:avLst/>
          </a:prstGeom>
          <a:solidFill>
            <a:schemeClr val="bg1">
              <a:lumMod val="75000"/>
            </a:schemeClr>
          </a:solidFill>
          <a:ln>
            <a:solidFill>
              <a:schemeClr val="accent1"/>
            </a:solidFill>
          </a:ln>
        </p:spPr>
        <p:txBody>
          <a:bodyPr wrap="square">
            <a:spAutoFit/>
          </a:bodyPr>
          <a:lstStyle/>
          <a:p>
            <a:pPr algn="ctr" defTabSz="761721">
              <a:defRPr/>
            </a:pPr>
            <a:r>
              <a:rPr lang="en-US" sz="1125" b="1" dirty="0">
                <a:solidFill>
                  <a:srgbClr val="0070C0"/>
                </a:solidFill>
                <a:latin typeface="Corbel" panose="020B0503020204020204"/>
              </a:rPr>
              <a:t>Understanding &amp; Increased Risk Acknowledgement</a:t>
            </a:r>
          </a:p>
        </p:txBody>
      </p:sp>
      <p:sp>
        <p:nvSpPr>
          <p:cNvPr id="44" name="TextBox 43">
            <a:extLst>
              <a:ext uri="{FF2B5EF4-FFF2-40B4-BE49-F238E27FC236}">
                <a16:creationId xmlns:a16="http://schemas.microsoft.com/office/drawing/2014/main" id="{20DA63B3-A2E7-4171-AF00-A119FC59C537}"/>
              </a:ext>
            </a:extLst>
          </p:cNvPr>
          <p:cNvSpPr txBox="1"/>
          <p:nvPr/>
        </p:nvSpPr>
        <p:spPr>
          <a:xfrm>
            <a:off x="4970206" y="1741867"/>
            <a:ext cx="1897063" cy="438582"/>
          </a:xfrm>
          <a:prstGeom prst="rect">
            <a:avLst/>
          </a:prstGeom>
          <a:solidFill>
            <a:schemeClr val="bg1">
              <a:lumMod val="75000"/>
            </a:schemeClr>
          </a:solidFill>
          <a:ln>
            <a:solidFill>
              <a:schemeClr val="accent1"/>
            </a:solidFill>
          </a:ln>
        </p:spPr>
        <p:txBody>
          <a:bodyPr wrap="square">
            <a:spAutoFit/>
          </a:bodyPr>
          <a:lstStyle/>
          <a:p>
            <a:pPr algn="ctr" defTabSz="761721">
              <a:defRPr/>
            </a:pPr>
            <a:r>
              <a:rPr lang="en-US" sz="1125" b="1" dirty="0">
                <a:solidFill>
                  <a:srgbClr val="0070C0"/>
                </a:solidFill>
                <a:latin typeface="Corbel" panose="020B0503020204020204"/>
              </a:rPr>
              <a:t>Agency Clarifications &amp; University Interpretation</a:t>
            </a:r>
          </a:p>
        </p:txBody>
      </p:sp>
      <p:sp>
        <p:nvSpPr>
          <p:cNvPr id="45" name="TextBox 44">
            <a:extLst>
              <a:ext uri="{FF2B5EF4-FFF2-40B4-BE49-F238E27FC236}">
                <a16:creationId xmlns:a16="http://schemas.microsoft.com/office/drawing/2014/main" id="{E3BEF888-8571-4AF2-983A-BF80BCD7E158}"/>
              </a:ext>
            </a:extLst>
          </p:cNvPr>
          <p:cNvSpPr txBox="1"/>
          <p:nvPr/>
        </p:nvSpPr>
        <p:spPr>
          <a:xfrm>
            <a:off x="7078928" y="1469518"/>
            <a:ext cx="2293672" cy="265457"/>
          </a:xfrm>
          <a:prstGeom prst="rect">
            <a:avLst/>
          </a:prstGeom>
          <a:solidFill>
            <a:srgbClr val="FFFF00"/>
          </a:solidFill>
          <a:ln>
            <a:solidFill>
              <a:schemeClr val="accent1"/>
            </a:solidFill>
          </a:ln>
        </p:spPr>
        <p:txBody>
          <a:bodyPr wrap="square">
            <a:spAutoFit/>
          </a:bodyPr>
          <a:lstStyle/>
          <a:p>
            <a:pPr algn="ctr" defTabSz="761721">
              <a:defRPr/>
            </a:pPr>
            <a:r>
              <a:rPr lang="en-US" sz="1125" b="1" dirty="0">
                <a:solidFill>
                  <a:prstClr val="black"/>
                </a:solidFill>
                <a:latin typeface="Corbel" panose="020B0503020204020204"/>
              </a:rPr>
              <a:t>Winter - Summer 2019/20</a:t>
            </a:r>
          </a:p>
        </p:txBody>
      </p:sp>
      <p:sp>
        <p:nvSpPr>
          <p:cNvPr id="46" name="TextBox 45">
            <a:extLst>
              <a:ext uri="{FF2B5EF4-FFF2-40B4-BE49-F238E27FC236}">
                <a16:creationId xmlns:a16="http://schemas.microsoft.com/office/drawing/2014/main" id="{A12189CC-874C-4DE5-9B13-D8727C503C5D}"/>
              </a:ext>
            </a:extLst>
          </p:cNvPr>
          <p:cNvSpPr txBox="1"/>
          <p:nvPr/>
        </p:nvSpPr>
        <p:spPr>
          <a:xfrm>
            <a:off x="6867269" y="1734493"/>
            <a:ext cx="2505331" cy="438582"/>
          </a:xfrm>
          <a:prstGeom prst="rect">
            <a:avLst/>
          </a:prstGeom>
          <a:solidFill>
            <a:schemeClr val="bg1">
              <a:lumMod val="75000"/>
            </a:schemeClr>
          </a:solidFill>
          <a:ln>
            <a:solidFill>
              <a:schemeClr val="accent1"/>
            </a:solidFill>
          </a:ln>
        </p:spPr>
        <p:txBody>
          <a:bodyPr wrap="square">
            <a:spAutoFit/>
          </a:bodyPr>
          <a:lstStyle/>
          <a:p>
            <a:pPr algn="ctr" defTabSz="761721">
              <a:defRPr/>
            </a:pPr>
            <a:r>
              <a:rPr lang="en-US" sz="1125" b="1" dirty="0">
                <a:solidFill>
                  <a:srgbClr val="0070C0"/>
                </a:solidFill>
                <a:latin typeface="Corbel" panose="020B0503020204020204"/>
              </a:rPr>
              <a:t>Agency Implementation &amp; Continued Enforcement &amp; Harmony</a:t>
            </a:r>
          </a:p>
        </p:txBody>
      </p:sp>
      <p:sp>
        <p:nvSpPr>
          <p:cNvPr id="7" name="Arrow: Right 6">
            <a:extLst>
              <a:ext uri="{FF2B5EF4-FFF2-40B4-BE49-F238E27FC236}">
                <a16:creationId xmlns:a16="http://schemas.microsoft.com/office/drawing/2014/main" id="{5B922650-D5BA-4032-822B-DB08F50C440F}"/>
              </a:ext>
            </a:extLst>
          </p:cNvPr>
          <p:cNvSpPr/>
          <p:nvPr/>
        </p:nvSpPr>
        <p:spPr>
          <a:xfrm>
            <a:off x="390832" y="583164"/>
            <a:ext cx="9542207" cy="1086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bg1"/>
                </a:solidFill>
              </a:rPr>
              <a:t>Increasing </a:t>
            </a:r>
            <a:r>
              <a:rPr lang="en-US" sz="1500" b="1" dirty="0">
                <a:solidFill>
                  <a:srgbClr val="00B050"/>
                </a:solidFill>
              </a:rPr>
              <a:t>harmonization </a:t>
            </a:r>
            <a:r>
              <a:rPr lang="en-US" sz="1500" dirty="0">
                <a:solidFill>
                  <a:schemeClr val="bg1"/>
                </a:solidFill>
              </a:rPr>
              <a:t>/ Increasing Enforcement / Conflation with Broader Economic &amp; Political Issues</a:t>
            </a:r>
          </a:p>
        </p:txBody>
      </p:sp>
      <p:sp>
        <p:nvSpPr>
          <p:cNvPr id="8219" name="Title 1"/>
          <p:cNvSpPr>
            <a:spLocks noGrp="1"/>
          </p:cNvSpPr>
          <p:nvPr>
            <p:ph type="title"/>
          </p:nvPr>
        </p:nvSpPr>
        <p:spPr>
          <a:xfrm>
            <a:off x="1841500" y="379360"/>
            <a:ext cx="6477000" cy="488157"/>
          </a:xfrm>
        </p:spPr>
        <p:txBody>
          <a:bodyPr>
            <a:normAutofit fontScale="90000"/>
          </a:bodyPr>
          <a:lstStyle/>
          <a:p>
            <a:r>
              <a:rPr lang="en-US" altLang="en-US" dirty="0"/>
              <a:t>Foreign Influence Timeline</a:t>
            </a:r>
            <a:br>
              <a:rPr lang="en-US" altLang="en-US" dirty="0"/>
            </a:br>
            <a:endParaRPr lang="en-US" altLang="en-US" dirty="0"/>
          </a:p>
        </p:txBody>
      </p:sp>
    </p:spTree>
    <p:extLst>
      <p:ext uri="{BB962C8B-B14F-4D97-AF65-F5344CB8AC3E}">
        <p14:creationId xmlns:p14="http://schemas.microsoft.com/office/powerpoint/2010/main" val="1883988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257171" y="138500"/>
            <a:ext cx="6731379" cy="1008191"/>
          </a:xfrm>
        </p:spPr>
        <p:txBody>
          <a:bodyPr/>
          <a:lstStyle/>
          <a:p>
            <a:r>
              <a:rPr lang="en-US" altLang="en-US" dirty="0"/>
              <a:t>Forthcoming NIH Changes </a:t>
            </a:r>
          </a:p>
        </p:txBody>
      </p:sp>
      <p:sp>
        <p:nvSpPr>
          <p:cNvPr id="20483" name="Content Placeholder 2"/>
          <p:cNvSpPr>
            <a:spLocks noGrp="1"/>
          </p:cNvSpPr>
          <p:nvPr>
            <p:ph idx="1"/>
          </p:nvPr>
        </p:nvSpPr>
        <p:spPr>
          <a:xfrm>
            <a:off x="381000" y="1238250"/>
            <a:ext cx="9582150" cy="3495676"/>
          </a:xfrm>
        </p:spPr>
        <p:txBody>
          <a:bodyPr>
            <a:normAutofit/>
          </a:bodyPr>
          <a:lstStyle/>
          <a:p>
            <a:pPr>
              <a:spcBef>
                <a:spcPts val="500"/>
              </a:spcBef>
              <a:spcAft>
                <a:spcPts val="500"/>
              </a:spcAft>
            </a:pPr>
            <a:r>
              <a:rPr lang="en-US" altLang="en-US" sz="2000" b="1" dirty="0" err="1"/>
              <a:t>Biosketch</a:t>
            </a:r>
            <a:endParaRPr lang="en-US" altLang="en-US" sz="2000" b="1" dirty="0"/>
          </a:p>
          <a:p>
            <a:pPr lvl="1">
              <a:spcBef>
                <a:spcPts val="500"/>
              </a:spcBef>
              <a:spcAft>
                <a:spcPts val="500"/>
              </a:spcAft>
            </a:pPr>
            <a:r>
              <a:rPr lang="en-US" altLang="en-US" sz="1667" dirty="0"/>
              <a:t>Minimize duplication of Other Support; </a:t>
            </a:r>
          </a:p>
          <a:p>
            <a:pPr lvl="1">
              <a:spcBef>
                <a:spcPts val="500"/>
              </a:spcBef>
              <a:spcAft>
                <a:spcPts val="500"/>
              </a:spcAft>
            </a:pPr>
            <a:r>
              <a:rPr lang="en-US" altLang="en-US" sz="1667" dirty="0"/>
              <a:t>Update Section B to capture all scientific appointments; </a:t>
            </a:r>
          </a:p>
          <a:p>
            <a:pPr lvl="1">
              <a:spcBef>
                <a:spcPts val="500"/>
              </a:spcBef>
              <a:spcAft>
                <a:spcPts val="500"/>
              </a:spcAft>
            </a:pPr>
            <a:r>
              <a:rPr lang="en-US" altLang="en-US" sz="1667" dirty="0"/>
              <a:t>Remove Section D – Research support which duplicates “Other Support”</a:t>
            </a:r>
          </a:p>
          <a:p>
            <a:pPr>
              <a:spcBef>
                <a:spcPts val="500"/>
              </a:spcBef>
              <a:spcAft>
                <a:spcPts val="500"/>
              </a:spcAft>
            </a:pPr>
            <a:r>
              <a:rPr lang="en-US" altLang="en-US" sz="2000" b="1" dirty="0"/>
              <a:t>Clarification of Definitions</a:t>
            </a:r>
          </a:p>
          <a:p>
            <a:pPr lvl="1">
              <a:spcBef>
                <a:spcPts val="500"/>
              </a:spcBef>
              <a:spcAft>
                <a:spcPts val="500"/>
              </a:spcAft>
            </a:pPr>
            <a:r>
              <a:rPr lang="en-US" altLang="en-US" sz="1667" dirty="0"/>
              <a:t>Gifts, current and pending support, expectation for reporting in-kind resources</a:t>
            </a:r>
          </a:p>
          <a:p>
            <a:pPr>
              <a:spcBef>
                <a:spcPts val="500"/>
              </a:spcBef>
              <a:spcAft>
                <a:spcPts val="500"/>
              </a:spcAft>
            </a:pPr>
            <a:r>
              <a:rPr lang="en-US" altLang="en-US" sz="2000" b="1" dirty="0"/>
              <a:t>New Other Support Format</a:t>
            </a:r>
          </a:p>
          <a:p>
            <a:pPr lvl="1">
              <a:spcBef>
                <a:spcPts val="500"/>
              </a:spcBef>
              <a:spcAft>
                <a:spcPts val="500"/>
              </a:spcAft>
            </a:pPr>
            <a:r>
              <a:rPr lang="en-US" altLang="en-US" sz="1667" dirty="0"/>
              <a:t>Similar to NSF, will include structured format including for in-kind contributions</a:t>
            </a:r>
          </a:p>
        </p:txBody>
      </p:sp>
      <p:sp>
        <p:nvSpPr>
          <p:cNvPr id="2" name="TextBox 1">
            <a:extLst>
              <a:ext uri="{FF2B5EF4-FFF2-40B4-BE49-F238E27FC236}">
                <a16:creationId xmlns:a16="http://schemas.microsoft.com/office/drawing/2014/main" id="{5A7C006D-BFB9-4C6C-9952-5CF8980054AC}"/>
              </a:ext>
            </a:extLst>
          </p:cNvPr>
          <p:cNvSpPr txBox="1"/>
          <p:nvPr/>
        </p:nvSpPr>
        <p:spPr>
          <a:xfrm>
            <a:off x="209550" y="4917043"/>
            <a:ext cx="9779000" cy="646331"/>
          </a:xfrm>
          <a:prstGeom prst="rect">
            <a:avLst/>
          </a:prstGeom>
          <a:noFill/>
          <a:ln>
            <a:solidFill>
              <a:schemeClr val="accent1"/>
            </a:solidFill>
          </a:ln>
        </p:spPr>
        <p:txBody>
          <a:bodyPr wrap="square" rtlCol="0">
            <a:spAutoFit/>
          </a:bodyPr>
          <a:lstStyle/>
          <a:p>
            <a:pPr algn="ctr"/>
            <a:r>
              <a:rPr lang="en-US" dirty="0"/>
              <a:t>2020 </a:t>
            </a:r>
            <a:r>
              <a:rPr lang="en-US" dirty="0">
                <a:hlinkClick r:id="rId2"/>
              </a:rPr>
              <a:t>NIH VIRTUAL SEMINAR </a:t>
            </a:r>
            <a:r>
              <a:rPr lang="en-US" dirty="0"/>
              <a:t>ON PROGRAM FUNDING AND GRANTS  ADMINISTRATION (10/27 – 10/29/20)</a:t>
            </a:r>
          </a:p>
        </p:txBody>
      </p:sp>
    </p:spTree>
    <p:extLst>
      <p:ext uri="{BB962C8B-B14F-4D97-AF65-F5344CB8AC3E}">
        <p14:creationId xmlns:p14="http://schemas.microsoft.com/office/powerpoint/2010/main" val="32803763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Dept. of Ed Section 117 Reporting	</a:t>
            </a:r>
          </a:p>
        </p:txBody>
      </p:sp>
      <p:sp>
        <p:nvSpPr>
          <p:cNvPr id="6" name="Content Placeholder 5"/>
          <p:cNvSpPr>
            <a:spLocks noGrp="1"/>
          </p:cNvSpPr>
          <p:nvPr>
            <p:ph idx="1"/>
          </p:nvPr>
        </p:nvSpPr>
        <p:spPr/>
        <p:txBody>
          <a:bodyPr/>
          <a:lstStyle/>
          <a:p>
            <a:r>
              <a:rPr lang="en-US" dirty="0"/>
              <a:t>Expecting to see an NPRM that adds in an obligation to upload “true copies” of gifts, awards, licenses, etc.</a:t>
            </a:r>
          </a:p>
          <a:p>
            <a:r>
              <a:rPr lang="en-US" dirty="0"/>
              <a:t>  </a:t>
            </a:r>
          </a:p>
          <a:p>
            <a:endParaRPr lang="en-US" dirty="0"/>
          </a:p>
        </p:txBody>
      </p:sp>
      <p:sp>
        <p:nvSpPr>
          <p:cNvPr id="4" name="Slide Number Placeholder 3"/>
          <p:cNvSpPr>
            <a:spLocks noGrp="1"/>
          </p:cNvSpPr>
          <p:nvPr>
            <p:ph type="sldNum" sz="quarter" idx="4"/>
          </p:nvPr>
        </p:nvSpPr>
        <p:spPr/>
        <p:txBody>
          <a:bodyPr/>
          <a:lstStyle/>
          <a:p>
            <a:fld id="{90B00330-FA2B-C34D-87FC-EE1AEEE28A74}" type="slidenum">
              <a:rPr lang="en-US" smtClean="0"/>
              <a:pPr/>
              <a:t>51</a:t>
            </a:fld>
            <a:endParaRPr lang="en-US" dirty="0">
              <a:solidFill>
                <a:srgbClr val="00446A"/>
              </a:solidFill>
            </a:endParaRPr>
          </a:p>
        </p:txBody>
      </p:sp>
    </p:spTree>
    <p:extLst>
      <p:ext uri="{BB962C8B-B14F-4D97-AF65-F5344CB8AC3E}">
        <p14:creationId xmlns:p14="http://schemas.microsoft.com/office/powerpoint/2010/main" val="1354416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a:t>
            </a:r>
          </a:p>
        </p:txBody>
      </p:sp>
      <p:sp>
        <p:nvSpPr>
          <p:cNvPr id="3" name="Content Placeholder 2"/>
          <p:cNvSpPr>
            <a:spLocks noGrp="1"/>
          </p:cNvSpPr>
          <p:nvPr>
            <p:ph idx="1"/>
          </p:nvPr>
        </p:nvSpPr>
        <p:spPr>
          <a:solidFill>
            <a:srgbClr val="00B050"/>
          </a:solidFill>
        </p:spPr>
        <p:txBody>
          <a:bodyPr>
            <a:normAutofit fontScale="85000" lnSpcReduction="20000"/>
          </a:bodyPr>
          <a:lstStyle/>
          <a:p>
            <a:r>
              <a:rPr lang="en-US" sz="2800" dirty="0"/>
              <a:t>If the Dept. of Ed does require “true”  (</a:t>
            </a:r>
            <a:r>
              <a:rPr lang="en-US" sz="2800" dirty="0" err="1"/>
              <a:t>unredacted</a:t>
            </a:r>
            <a:r>
              <a:rPr lang="en-US" sz="2800" dirty="0"/>
              <a:t>) copies of gifts, awards, licenses, and other documents, what do you see as the SINGLE largest problem for your institution? </a:t>
            </a:r>
          </a:p>
          <a:p>
            <a:pPr marL="457200" indent="-457200">
              <a:buFont typeface="Arial" panose="020B0604020202020204" pitchFamily="34" charset="0"/>
              <a:buChar char="•"/>
            </a:pPr>
            <a:r>
              <a:rPr lang="en-US" sz="2800" dirty="0"/>
              <a:t>May deter donors who wish to remain anonymous</a:t>
            </a:r>
          </a:p>
          <a:p>
            <a:pPr marL="457200" indent="-457200">
              <a:buFont typeface="Arial" panose="020B0604020202020204" pitchFamily="34" charset="0"/>
              <a:buChar char="•"/>
            </a:pPr>
            <a:r>
              <a:rPr lang="en-US" sz="2800" dirty="0"/>
              <a:t>Logistics and resource constraints associated with trying to manage collection and uploading of all those documents</a:t>
            </a:r>
          </a:p>
          <a:p>
            <a:pPr marL="457200" indent="-457200">
              <a:buFont typeface="Arial" panose="020B0604020202020204" pitchFamily="34" charset="0"/>
              <a:buChar char="•"/>
            </a:pPr>
            <a:r>
              <a:rPr lang="en-US" sz="2800" dirty="0"/>
              <a:t>May deter agencies who wish to keep the contents of their awards or technology licensing agreements confidential </a:t>
            </a:r>
          </a:p>
          <a:p>
            <a:pPr marL="457200" indent="-457200">
              <a:buFont typeface="Arial" panose="020B0604020202020204" pitchFamily="34" charset="0"/>
              <a:buChar char="•"/>
            </a:pPr>
            <a:r>
              <a:rPr lang="en-US" sz="2800" dirty="0"/>
              <a:t>Logistics of trying to manage collection and uploading of all those documents</a:t>
            </a:r>
          </a:p>
          <a:p>
            <a:pPr marL="457200" indent="-457200">
              <a:buFont typeface="Arial" panose="020B0604020202020204" pitchFamily="34" charset="0"/>
              <a:buChar char="•"/>
            </a:pPr>
            <a:r>
              <a:rPr lang="en-US" sz="2800" dirty="0"/>
              <a:t>Something else not named on this list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B00330-FA2B-C34D-87FC-EE1AEEE28A74}" type="slidenum">
              <a:rPr lang="en-US" smtClean="0"/>
              <a:pPr/>
              <a:t>52</a:t>
            </a:fld>
            <a:endParaRPr lang="en-US" dirty="0">
              <a:solidFill>
                <a:srgbClr val="00446A"/>
              </a:solidFill>
            </a:endParaRPr>
          </a:p>
        </p:txBody>
      </p:sp>
    </p:spTree>
    <p:extLst>
      <p:ext uri="{BB962C8B-B14F-4D97-AF65-F5344CB8AC3E}">
        <p14:creationId xmlns:p14="http://schemas.microsoft.com/office/powerpoint/2010/main" val="2926476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719" y="201151"/>
            <a:ext cx="6731379" cy="1008191"/>
          </a:xfrm>
        </p:spPr>
        <p:txBody>
          <a:bodyPr>
            <a:normAutofit fontScale="90000"/>
          </a:bodyPr>
          <a:lstStyle/>
          <a:p>
            <a:r>
              <a:rPr lang="en-US" dirty="0"/>
              <a:t>Stay Aware:  Key Recent Reading &amp; Opportunities</a:t>
            </a:r>
          </a:p>
        </p:txBody>
      </p:sp>
      <p:sp>
        <p:nvSpPr>
          <p:cNvPr id="3" name="Content Placeholder 2"/>
          <p:cNvSpPr>
            <a:spLocks noGrp="1"/>
          </p:cNvSpPr>
          <p:nvPr>
            <p:ph idx="1"/>
          </p:nvPr>
        </p:nvSpPr>
        <p:spPr>
          <a:xfrm>
            <a:off x="0" y="1527142"/>
            <a:ext cx="9144000" cy="4354820"/>
          </a:xfrm>
          <a:noFill/>
        </p:spPr>
        <p:txBody>
          <a:bodyPr>
            <a:normAutofit fontScale="85000" lnSpcReduction="20000"/>
          </a:bodyPr>
          <a:lstStyle/>
          <a:p>
            <a:pPr lvl="1">
              <a:spcAft>
                <a:spcPts val="600"/>
              </a:spcAft>
            </a:pPr>
            <a:r>
              <a:rPr lang="en-US" dirty="0"/>
              <a:t>FBI Public Service Announcement on Foreign Talent Recruitment Programs  </a:t>
            </a:r>
            <a:r>
              <a:rPr lang="en-US" dirty="0">
                <a:hlinkClick r:id="rId3"/>
              </a:rPr>
              <a:t>https://asce.tamus.edu/wp-content/uploads/2020/07/psa-talent-programs.pdf</a:t>
            </a:r>
            <a:endParaRPr lang="en-US" dirty="0"/>
          </a:p>
          <a:p>
            <a:pPr lvl="1">
              <a:spcAft>
                <a:spcPts val="600"/>
              </a:spcAft>
            </a:pPr>
            <a:r>
              <a:rPr lang="en-US" dirty="0"/>
              <a:t>Kelvin </a:t>
            </a:r>
            <a:r>
              <a:rPr lang="en-US" dirty="0" err="1"/>
              <a:t>Droegemeier’s</a:t>
            </a:r>
            <a:r>
              <a:rPr lang="en-US" dirty="0"/>
              <a:t> (OSTP Director) presentation entitled </a:t>
            </a:r>
            <a:r>
              <a:rPr lang="en-US" b="1" dirty="0"/>
              <a:t>Enhancing the Security and Integrity of America's Research Enterprise </a:t>
            </a:r>
            <a:r>
              <a:rPr lang="en-US" dirty="0"/>
              <a:t> </a:t>
            </a:r>
            <a:r>
              <a:rPr lang="en-US" dirty="0">
                <a:hlinkClick r:id="rId4"/>
              </a:rPr>
              <a:t>https://www.whitehouse.gov/wp-content/uploads/2017/12/Enhancing-the-Security-and-Integrity-of-Americas-Research-Enterprise-June-2020.pdf</a:t>
            </a:r>
            <a:endParaRPr lang="en-US" dirty="0"/>
          </a:p>
          <a:p>
            <a:pPr lvl="1">
              <a:spcAft>
                <a:spcPts val="600"/>
              </a:spcAft>
            </a:pPr>
            <a:r>
              <a:rPr lang="en-US" dirty="0">
                <a:sym typeface="Wingdings" panose="05000000000000000000" pitchFamily="2" charset="2"/>
              </a:rPr>
              <a:t>NIH webpage </a:t>
            </a:r>
            <a:r>
              <a:rPr lang="en-US" b="1" dirty="0">
                <a:sym typeface="Wingdings" panose="05000000000000000000" pitchFamily="2" charset="2"/>
              </a:rPr>
              <a:t>Protecting US Biomedical Intellectual Innovation </a:t>
            </a:r>
            <a:r>
              <a:rPr lang="en-US" dirty="0">
                <a:sym typeface="Wingdings" panose="05000000000000000000" pitchFamily="2" charset="2"/>
              </a:rPr>
              <a:t>(includes chart for what to report for senior/key personnel):  </a:t>
            </a:r>
            <a:r>
              <a:rPr lang="en-US" dirty="0">
                <a:hlinkClick r:id="rId5"/>
              </a:rPr>
              <a:t>https://grants.nih.gov/policy/protecting-innovation.htm</a:t>
            </a:r>
            <a:endParaRPr lang="en-US" dirty="0"/>
          </a:p>
          <a:p>
            <a:endParaRPr lang="en-US" dirty="0"/>
          </a:p>
        </p:txBody>
      </p:sp>
      <p:sp>
        <p:nvSpPr>
          <p:cNvPr id="4" name="Slide Number Placeholder 3"/>
          <p:cNvSpPr>
            <a:spLocks noGrp="1"/>
          </p:cNvSpPr>
          <p:nvPr>
            <p:ph type="sldNum" sz="quarter" idx="4294967295"/>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20465631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57" y="153444"/>
            <a:ext cx="6731379" cy="1008191"/>
          </a:xfrm>
        </p:spPr>
        <p:txBody>
          <a:bodyPr>
            <a:normAutofit fontScale="90000"/>
          </a:bodyPr>
          <a:lstStyle/>
          <a:p>
            <a:r>
              <a:rPr lang="en-US" dirty="0"/>
              <a:t>Stay Aware:  Key Recent Reading &amp; Opportunities</a:t>
            </a:r>
          </a:p>
        </p:txBody>
      </p:sp>
      <p:sp>
        <p:nvSpPr>
          <p:cNvPr id="3" name="Content Placeholder 2"/>
          <p:cNvSpPr>
            <a:spLocks noGrp="1"/>
          </p:cNvSpPr>
          <p:nvPr>
            <p:ph idx="1"/>
          </p:nvPr>
        </p:nvSpPr>
        <p:spPr>
          <a:xfrm>
            <a:off x="-1" y="1527142"/>
            <a:ext cx="9708543" cy="4354820"/>
          </a:xfrm>
          <a:noFill/>
        </p:spPr>
        <p:txBody>
          <a:bodyPr>
            <a:normAutofit/>
          </a:bodyPr>
          <a:lstStyle/>
          <a:p>
            <a:pPr lvl="1">
              <a:spcAft>
                <a:spcPts val="1200"/>
              </a:spcAft>
            </a:pPr>
            <a:r>
              <a:rPr lang="en-US" dirty="0"/>
              <a:t>NIH Deputy Director Michael Lauer’s Blog (July 8) </a:t>
            </a:r>
            <a:r>
              <a:rPr lang="en-US" dirty="0">
                <a:hlinkClick r:id="rId3"/>
              </a:rPr>
              <a:t>https://nexus.od.nih.gov/all/2020/07/08/addressing-foreign-interference-and-associated-risks-to-the-integrity-of-biomedical-research-and-how-you-can-help/</a:t>
            </a:r>
            <a:endParaRPr lang="en-US" dirty="0"/>
          </a:p>
          <a:p>
            <a:pPr lvl="2">
              <a:spcAft>
                <a:spcPts val="1200"/>
              </a:spcAft>
            </a:pPr>
            <a:r>
              <a:rPr lang="en-US" dirty="0"/>
              <a:t>Includes additional recommended reading</a:t>
            </a:r>
          </a:p>
          <a:p>
            <a:pPr lvl="1">
              <a:spcAft>
                <a:spcPts val="1200"/>
              </a:spcAft>
            </a:pPr>
            <a:r>
              <a:rPr lang="en-US" dirty="0">
                <a:hlinkClick r:id="rId4"/>
              </a:rPr>
              <a:t>2020 NIH Virtual Seminar</a:t>
            </a:r>
            <a:endParaRPr lang="en-US" dirty="0"/>
          </a:p>
          <a:p>
            <a:pPr lvl="1">
              <a:spcAft>
                <a:spcPts val="1200"/>
              </a:spcAft>
            </a:pPr>
            <a:r>
              <a:rPr lang="en-US" dirty="0">
                <a:hlinkClick r:id="rId5"/>
              </a:rPr>
              <a:t>NSF Seminar </a:t>
            </a:r>
            <a:endParaRPr lang="en-US" dirty="0"/>
          </a:p>
          <a:p>
            <a:endParaRPr lang="en-US" dirty="0"/>
          </a:p>
        </p:txBody>
      </p:sp>
      <p:sp>
        <p:nvSpPr>
          <p:cNvPr id="4" name="Slide Number Placeholder 3"/>
          <p:cNvSpPr>
            <a:spLocks noGrp="1"/>
          </p:cNvSpPr>
          <p:nvPr>
            <p:ph type="sldNum" sz="quarter" idx="4294967295"/>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6111647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incipal's Point of View: The Three Ques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9290" y="2067738"/>
            <a:ext cx="2857500" cy="2428875"/>
          </a:xfrm>
        </p:spPr>
      </p:pic>
      <p:pic>
        <p:nvPicPr>
          <p:cNvPr id="5" name="Picture 4" descr="The Reading Worksh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20" y="0"/>
            <a:ext cx="3254452" cy="5562319"/>
          </a:xfrm>
          <a:prstGeom prst="rect">
            <a:avLst/>
          </a:prstGeom>
        </p:spPr>
      </p:pic>
    </p:spTree>
    <p:extLst>
      <p:ext uri="{BB962C8B-B14F-4D97-AF65-F5344CB8AC3E}">
        <p14:creationId xmlns:p14="http://schemas.microsoft.com/office/powerpoint/2010/main" val="4239951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27349" y="2396882"/>
            <a:ext cx="1026583" cy="303929"/>
          </a:xfrm>
          <a:prstGeom prst="rect">
            <a:avLst/>
          </a:prstGeom>
          <a:noFill/>
          <a:ln>
            <a:solidFill>
              <a:schemeClr val="accent1"/>
            </a:solidFill>
          </a:ln>
        </p:spPr>
        <p:txBody>
          <a:bodyPr>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375" b="1" i="0" u="none" strike="noStrike" kern="1200" cap="none" spc="0" normalizeH="0" baseline="0" noProof="0" dirty="0">
                <a:ln>
                  <a:noFill/>
                </a:ln>
                <a:solidFill>
                  <a:prstClr val="black"/>
                </a:solidFill>
                <a:effectLst/>
                <a:uLnTx/>
                <a:uFillTx/>
                <a:latin typeface="Corbel" panose="020B0503020204020204"/>
                <a:ea typeface="+mn-ea"/>
                <a:cs typeface="+mn-cs"/>
              </a:rPr>
              <a:t>NIH Letter</a:t>
            </a:r>
          </a:p>
        </p:txBody>
      </p:sp>
      <p:sp>
        <p:nvSpPr>
          <p:cNvPr id="5" name="TextBox 4"/>
          <p:cNvSpPr txBox="1"/>
          <p:nvPr/>
        </p:nvSpPr>
        <p:spPr>
          <a:xfrm>
            <a:off x="2882628" y="2291048"/>
            <a:ext cx="1897063" cy="727122"/>
          </a:xfrm>
          <a:prstGeom prst="rect">
            <a:avLst/>
          </a:prstGeom>
          <a:noFill/>
          <a:ln>
            <a:solidFill>
              <a:schemeClr val="accent1"/>
            </a:solidFill>
          </a:ln>
        </p:spPr>
        <p:txBody>
          <a:bodyPr>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375" b="1" i="0" u="none" strike="noStrike" kern="1200" cap="none" spc="0" normalizeH="0" baseline="0" noProof="0" dirty="0">
                <a:ln>
                  <a:noFill/>
                </a:ln>
                <a:solidFill>
                  <a:prstClr val="black"/>
                </a:solidFill>
                <a:effectLst/>
                <a:uLnTx/>
                <a:uFillTx/>
                <a:latin typeface="Corbel" panose="020B0503020204020204"/>
                <a:ea typeface="+mn-ea"/>
                <a:cs typeface="+mn-cs"/>
              </a:rPr>
              <a:t>Foreign</a:t>
            </a:r>
          </a:p>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375" b="1" i="0" u="none" strike="noStrike" kern="1200" cap="none" spc="0" normalizeH="0" baseline="0" noProof="0" dirty="0">
                <a:ln>
                  <a:noFill/>
                </a:ln>
                <a:solidFill>
                  <a:prstClr val="black"/>
                </a:solidFill>
                <a:effectLst/>
                <a:uLnTx/>
                <a:uFillTx/>
                <a:latin typeface="Corbel" panose="020B0503020204020204"/>
                <a:ea typeface="+mn-ea"/>
                <a:cs typeface="+mn-cs"/>
              </a:rPr>
              <a:t>Component / </a:t>
            </a:r>
          </a:p>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375" b="1" i="0" u="none" strike="noStrike" kern="1200" cap="none" spc="0" normalizeH="0" baseline="0" noProof="0" dirty="0">
                <a:ln>
                  <a:noFill/>
                </a:ln>
                <a:solidFill>
                  <a:prstClr val="black"/>
                </a:solidFill>
                <a:effectLst/>
                <a:uLnTx/>
                <a:uFillTx/>
                <a:latin typeface="Corbel" panose="020B0503020204020204"/>
                <a:ea typeface="+mn-ea"/>
                <a:cs typeface="+mn-cs"/>
              </a:rPr>
              <a:t>Foreign Influence</a:t>
            </a:r>
          </a:p>
        </p:txBody>
      </p:sp>
      <p:sp>
        <p:nvSpPr>
          <p:cNvPr id="9" name="TextBox 8"/>
          <p:cNvSpPr txBox="1"/>
          <p:nvPr/>
        </p:nvSpPr>
        <p:spPr>
          <a:xfrm>
            <a:off x="782981" y="2996163"/>
            <a:ext cx="1668198" cy="2208297"/>
          </a:xfrm>
          <a:prstGeom prst="rect">
            <a:avLst/>
          </a:prstGeom>
          <a:noFill/>
          <a:ln>
            <a:solidFill>
              <a:schemeClr val="accent1"/>
            </a:solidFill>
          </a:ln>
        </p:spPr>
        <p:txBody>
          <a:bodyPr>
            <a:spAutoFit/>
          </a:bodyPr>
          <a:lstStyle/>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Diversion of intellectual property (IP) in grant applications</a:t>
            </a:r>
          </a:p>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Sharing of confidential information during peer review</a:t>
            </a:r>
          </a:p>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Failure to disclose substantial resources </a:t>
            </a:r>
          </a:p>
        </p:txBody>
      </p:sp>
      <p:sp>
        <p:nvSpPr>
          <p:cNvPr id="10" name="TextBox 9"/>
          <p:cNvSpPr txBox="1"/>
          <p:nvPr/>
        </p:nvSpPr>
        <p:spPr>
          <a:xfrm>
            <a:off x="2960680" y="3119194"/>
            <a:ext cx="1780646" cy="477054"/>
          </a:xfrm>
          <a:prstGeom prst="rect">
            <a:avLst/>
          </a:prstGeom>
          <a:noFill/>
          <a:ln>
            <a:solidFill>
              <a:schemeClr val="accent1"/>
            </a:solidFill>
          </a:ln>
        </p:spPr>
        <p:txBody>
          <a:bodyPr>
            <a:spAutoFit/>
          </a:bodyPr>
          <a:lstStyle/>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“Significant”</a:t>
            </a:r>
          </a:p>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Outside of U.S.</a:t>
            </a:r>
          </a:p>
        </p:txBody>
      </p:sp>
      <p:sp>
        <p:nvSpPr>
          <p:cNvPr id="14" name="TextBox 13"/>
          <p:cNvSpPr txBox="1"/>
          <p:nvPr/>
        </p:nvSpPr>
        <p:spPr>
          <a:xfrm>
            <a:off x="2951419" y="4625997"/>
            <a:ext cx="1787261" cy="477054"/>
          </a:xfrm>
          <a:prstGeom prst="rect">
            <a:avLst/>
          </a:prstGeom>
          <a:noFill/>
          <a:ln>
            <a:solidFill>
              <a:schemeClr val="accent1"/>
            </a:solidFill>
          </a:ln>
        </p:spPr>
        <p:txBody>
          <a:bodyPr>
            <a:spAutoFit/>
          </a:bodyPr>
          <a:lstStyle/>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Congressional Interest</a:t>
            </a:r>
          </a:p>
        </p:txBody>
      </p:sp>
      <p:sp>
        <p:nvSpPr>
          <p:cNvPr id="15" name="TextBox 14"/>
          <p:cNvSpPr txBox="1"/>
          <p:nvPr/>
        </p:nvSpPr>
        <p:spPr>
          <a:xfrm>
            <a:off x="2956711" y="3583538"/>
            <a:ext cx="1776678" cy="1054135"/>
          </a:xfrm>
          <a:prstGeom prst="rect">
            <a:avLst/>
          </a:prstGeom>
          <a:noFill/>
          <a:ln>
            <a:solidFill>
              <a:schemeClr val="accent1"/>
            </a:solidFill>
          </a:ln>
        </p:spPr>
        <p:txBody>
          <a:bodyPr>
            <a:spAutoFit/>
          </a:bodyPr>
          <a:lstStyle/>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NIH: Letters to Universities &amp; ACD</a:t>
            </a:r>
          </a:p>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NSF – JASON, Etc.</a:t>
            </a:r>
          </a:p>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DoD – National Security</a:t>
            </a:r>
          </a:p>
        </p:txBody>
      </p:sp>
      <p:cxnSp>
        <p:nvCxnSpPr>
          <p:cNvPr id="17" name="Straight Arrow Connector 16"/>
          <p:cNvCxnSpPr>
            <a:cxnSpLocks/>
            <a:endCxn id="5" idx="1"/>
          </p:cNvCxnSpPr>
          <p:nvPr/>
        </p:nvCxnSpPr>
        <p:spPr>
          <a:xfrm>
            <a:off x="1990805" y="2541080"/>
            <a:ext cx="891823" cy="1135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17137" y="3086122"/>
            <a:ext cx="1821656" cy="1246495"/>
          </a:xfrm>
          <a:prstGeom prst="rect">
            <a:avLst/>
          </a:prstGeom>
          <a:noFill/>
          <a:ln>
            <a:solidFill>
              <a:schemeClr val="accent1"/>
            </a:solidFill>
          </a:ln>
        </p:spPr>
        <p:txBody>
          <a:bodyPr>
            <a:spAutoFit/>
          </a:bodyPr>
          <a:lstStyle/>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Affiliations &amp; appointments</a:t>
            </a:r>
          </a:p>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Include non-financial support</a:t>
            </a:r>
          </a:p>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Talent Programs</a:t>
            </a:r>
          </a:p>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Other Inclusions?</a:t>
            </a:r>
          </a:p>
        </p:txBody>
      </p:sp>
      <p:sp>
        <p:nvSpPr>
          <p:cNvPr id="18" name="TextBox 17"/>
          <p:cNvSpPr txBox="1"/>
          <p:nvPr/>
        </p:nvSpPr>
        <p:spPr>
          <a:xfrm>
            <a:off x="5192543" y="2295018"/>
            <a:ext cx="1668198" cy="727122"/>
          </a:xfrm>
          <a:prstGeom prst="rect">
            <a:avLst/>
          </a:prstGeom>
          <a:noFill/>
          <a:ln>
            <a:solidFill>
              <a:schemeClr val="accent1"/>
            </a:solidFill>
          </a:ln>
        </p:spPr>
        <p:txBody>
          <a:bodyPr>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375" b="1" i="0" u="none" strike="noStrike" kern="1200" cap="none" spc="0" normalizeH="0" baseline="0" noProof="0" dirty="0">
                <a:ln>
                  <a:noFill/>
                </a:ln>
                <a:solidFill>
                  <a:prstClr val="black"/>
                </a:solidFill>
                <a:effectLst/>
                <a:uLnTx/>
                <a:uFillTx/>
                <a:latin typeface="Corbel" panose="020B0503020204020204"/>
                <a:ea typeface="+mn-ea"/>
                <a:cs typeface="+mn-cs"/>
              </a:rPr>
              <a:t>Disclosure</a:t>
            </a:r>
          </a:p>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375" b="1" i="1" u="none" strike="noStrike" kern="1200" cap="none" spc="0" normalizeH="0" baseline="0" noProof="0" dirty="0">
                <a:ln>
                  <a:noFill/>
                </a:ln>
                <a:solidFill>
                  <a:prstClr val="black"/>
                </a:solidFill>
                <a:effectLst/>
                <a:uLnTx/>
                <a:uFillTx/>
                <a:latin typeface="Corbel" panose="020B0503020204020204"/>
                <a:ea typeface="+mn-ea"/>
                <a:cs typeface="+mn-cs"/>
              </a:rPr>
              <a:t>Other Support</a:t>
            </a:r>
          </a:p>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375" b="1" i="0" u="none" strike="noStrike" kern="1200" cap="none" spc="0" normalizeH="0" baseline="0" noProof="0" dirty="0">
                <a:ln>
                  <a:noFill/>
                </a:ln>
                <a:solidFill>
                  <a:prstClr val="black"/>
                </a:solidFill>
                <a:effectLst/>
                <a:uLnTx/>
                <a:uFillTx/>
                <a:latin typeface="Corbel" panose="020B0503020204020204"/>
                <a:ea typeface="+mn-ea"/>
                <a:cs typeface="+mn-cs"/>
              </a:rPr>
              <a:t>(NIH / NSF)</a:t>
            </a:r>
          </a:p>
        </p:txBody>
      </p:sp>
      <p:cxnSp>
        <p:nvCxnSpPr>
          <p:cNvPr id="19" name="Straight Arrow Connector 18"/>
          <p:cNvCxnSpPr>
            <a:cxnSpLocks/>
            <a:stCxn id="5" idx="3"/>
            <a:endCxn id="18" idx="1"/>
          </p:cNvCxnSpPr>
          <p:nvPr/>
        </p:nvCxnSpPr>
        <p:spPr>
          <a:xfrm>
            <a:off x="4779691" y="2654609"/>
            <a:ext cx="412852" cy="39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44918" y="4373319"/>
            <a:ext cx="1787261" cy="255776"/>
          </a:xfrm>
          <a:prstGeom prst="rect">
            <a:avLst/>
          </a:prstGeom>
          <a:solidFill>
            <a:srgbClr val="FFFF00"/>
          </a:solidFill>
          <a:ln>
            <a:solidFill>
              <a:schemeClr val="accent1"/>
            </a:solidFill>
          </a:ln>
        </p:spPr>
        <p:txBody>
          <a:bodyPr>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062" b="1" i="0" u="none" strike="noStrike" kern="1200" cap="none" spc="0" normalizeH="0" baseline="0" noProof="0" dirty="0">
                <a:ln>
                  <a:noFill/>
                </a:ln>
                <a:solidFill>
                  <a:prstClr val="black"/>
                </a:solidFill>
                <a:effectLst/>
                <a:uLnTx/>
                <a:uFillTx/>
                <a:latin typeface="Corbel" panose="020B0503020204020204"/>
                <a:ea typeface="+mn-ea"/>
                <a:cs typeface="+mn-cs"/>
              </a:rPr>
              <a:t>December 2019</a:t>
            </a:r>
          </a:p>
        </p:txBody>
      </p:sp>
      <p:sp>
        <p:nvSpPr>
          <p:cNvPr id="22" name="TextBox 21"/>
          <p:cNvSpPr txBox="1"/>
          <p:nvPr/>
        </p:nvSpPr>
        <p:spPr>
          <a:xfrm>
            <a:off x="5117137" y="4664361"/>
            <a:ext cx="1821656" cy="669414"/>
          </a:xfrm>
          <a:prstGeom prst="rect">
            <a:avLst/>
          </a:prstGeom>
          <a:noFill/>
          <a:ln>
            <a:solidFill>
              <a:schemeClr val="accent1"/>
            </a:solidFill>
          </a:ln>
        </p:spPr>
        <p:txBody>
          <a:bodyPr>
            <a:spAutoFit/>
          </a:bodyPr>
          <a:lstStyle/>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JASON Report</a:t>
            </a:r>
          </a:p>
          <a:p>
            <a:pPr marL="178587" marR="0" lvl="0" indent="-178587"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Corbel" panose="020B0503020204020204"/>
                <a:ea typeface="+mn-ea"/>
                <a:cs typeface="+mn-cs"/>
              </a:rPr>
              <a:t>JCORE – Joint Comm. on Research  Environ. </a:t>
            </a:r>
          </a:p>
        </p:txBody>
      </p:sp>
      <p:sp>
        <p:nvSpPr>
          <p:cNvPr id="27" name="Title 1"/>
          <p:cNvSpPr txBox="1">
            <a:spLocks/>
          </p:cNvSpPr>
          <p:nvPr/>
        </p:nvSpPr>
        <p:spPr>
          <a:xfrm>
            <a:off x="5445126" y="-30427"/>
            <a:ext cx="2893219" cy="476251"/>
          </a:xfrm>
          <a:prstGeom prst="rect">
            <a:avLst/>
          </a:prstGeom>
        </p:spPr>
        <p:txBody>
          <a:bodyPr lIns="57150" tIns="28575" rIns="57150" bIns="28575"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75" b="1" i="0" u="none" strike="noStrike" kern="1200" cap="none" spc="0" normalizeH="0" baseline="0" noProof="0" dirty="0">
                <a:ln>
                  <a:noFill/>
                </a:ln>
                <a:solidFill>
                  <a:srgbClr val="FFFFFF"/>
                </a:solidFill>
                <a:effectLst/>
                <a:uLnTx/>
                <a:uFillTx/>
                <a:latin typeface="Corbel" panose="020B0503020204020204"/>
                <a:ea typeface="+mj-ea"/>
                <a:cs typeface="+mj-cs"/>
                <a:sym typeface="Wingdings" panose="05000000000000000000" pitchFamily="2" charset="2"/>
              </a:rPr>
              <a:t>Integrity of Research</a:t>
            </a:r>
            <a:endParaRPr kumimoji="0" lang="en-US" sz="1875" b="1" i="0" u="none" strike="noStrike" kern="1200" cap="none" spc="0" normalizeH="0" baseline="0" noProof="0" dirty="0">
              <a:ln>
                <a:noFill/>
              </a:ln>
              <a:solidFill>
                <a:srgbClr val="FFFFFF"/>
              </a:solidFill>
              <a:effectLst/>
              <a:uLnTx/>
              <a:uFillTx/>
              <a:latin typeface="Corbel" panose="020B0503020204020204"/>
              <a:ea typeface="+mj-ea"/>
              <a:cs typeface="+mj-cs"/>
            </a:endParaRPr>
          </a:p>
        </p:txBody>
      </p:sp>
      <p:sp>
        <p:nvSpPr>
          <p:cNvPr id="28" name="Title 1"/>
          <p:cNvSpPr txBox="1">
            <a:spLocks/>
          </p:cNvSpPr>
          <p:nvPr/>
        </p:nvSpPr>
        <p:spPr>
          <a:xfrm>
            <a:off x="5410729" y="628143"/>
            <a:ext cx="4276990" cy="476250"/>
          </a:xfrm>
          <a:prstGeom prst="rect">
            <a:avLst/>
          </a:prstGeom>
        </p:spPr>
        <p:txBody>
          <a:bodyPr lIns="57150" tIns="28575" rIns="57150" bIns="28575"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75" b="1" i="0" u="none" strike="noStrike" kern="1200" cap="none" spc="0" normalizeH="0" baseline="0" noProof="0" dirty="0">
                <a:ln>
                  <a:noFill/>
                </a:ln>
                <a:solidFill>
                  <a:srgbClr val="FFFFFF"/>
                </a:solidFill>
                <a:effectLst/>
                <a:uLnTx/>
                <a:uFillTx/>
                <a:latin typeface="Corbel" panose="020B0503020204020204"/>
                <a:ea typeface="+mj-ea"/>
                <a:cs typeface="+mj-cs"/>
                <a:sym typeface="Wingdings" panose="05000000000000000000" pitchFamily="2" charset="2"/>
              </a:rPr>
              <a:t>National / Economic Security</a:t>
            </a:r>
            <a:endParaRPr kumimoji="0" lang="en-US" sz="1875" b="1" i="0" u="none" strike="noStrike" kern="1200" cap="none" spc="0" normalizeH="0" baseline="0" noProof="0" dirty="0">
              <a:ln>
                <a:noFill/>
              </a:ln>
              <a:solidFill>
                <a:srgbClr val="FFFFFF"/>
              </a:solidFill>
              <a:effectLst/>
              <a:uLnTx/>
              <a:uFillTx/>
              <a:latin typeface="Corbel" panose="020B0503020204020204"/>
              <a:ea typeface="+mj-ea"/>
              <a:cs typeface="+mj-cs"/>
            </a:endParaRPr>
          </a:p>
        </p:txBody>
      </p:sp>
      <p:sp>
        <p:nvSpPr>
          <p:cNvPr id="39" name="TextBox 38">
            <a:extLst>
              <a:ext uri="{FF2B5EF4-FFF2-40B4-BE49-F238E27FC236}">
                <a16:creationId xmlns:a16="http://schemas.microsoft.com/office/drawing/2014/main" id="{1911A250-EFBA-483E-A6AD-5CF69D13DFF9}"/>
              </a:ext>
            </a:extLst>
          </p:cNvPr>
          <p:cNvSpPr txBox="1"/>
          <p:nvPr/>
        </p:nvSpPr>
        <p:spPr>
          <a:xfrm>
            <a:off x="390832" y="1478778"/>
            <a:ext cx="1900460" cy="265457"/>
          </a:xfrm>
          <a:prstGeom prst="rect">
            <a:avLst/>
          </a:prstGeom>
          <a:solidFill>
            <a:srgbClr val="FFFF00"/>
          </a:solidFill>
          <a:ln>
            <a:solidFill>
              <a:schemeClr val="accent1"/>
            </a:solidFill>
          </a:ln>
        </p:spPr>
        <p:txBody>
          <a:bodyPr wrap="square">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prstClr val="black"/>
                </a:solidFill>
                <a:effectLst/>
                <a:uLnTx/>
                <a:uFillTx/>
                <a:latin typeface="Corbel" panose="020B0503020204020204"/>
                <a:ea typeface="+mn-ea"/>
                <a:cs typeface="+mn-cs"/>
              </a:rPr>
              <a:t>August 2018</a:t>
            </a:r>
          </a:p>
        </p:txBody>
      </p:sp>
      <p:sp>
        <p:nvSpPr>
          <p:cNvPr id="40" name="TextBox 39">
            <a:extLst>
              <a:ext uri="{FF2B5EF4-FFF2-40B4-BE49-F238E27FC236}">
                <a16:creationId xmlns:a16="http://schemas.microsoft.com/office/drawing/2014/main" id="{95FD1CE9-142A-478F-887D-F73ED13122CC}"/>
              </a:ext>
            </a:extLst>
          </p:cNvPr>
          <p:cNvSpPr txBox="1"/>
          <p:nvPr/>
        </p:nvSpPr>
        <p:spPr>
          <a:xfrm>
            <a:off x="2288646" y="1477456"/>
            <a:ext cx="3020219" cy="265457"/>
          </a:xfrm>
          <a:prstGeom prst="rect">
            <a:avLst/>
          </a:prstGeom>
          <a:solidFill>
            <a:srgbClr val="FFFF00"/>
          </a:solidFill>
          <a:ln>
            <a:solidFill>
              <a:schemeClr val="accent1"/>
            </a:solidFill>
          </a:ln>
        </p:spPr>
        <p:txBody>
          <a:bodyPr>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prstClr val="black"/>
                </a:solidFill>
                <a:effectLst/>
                <a:uLnTx/>
                <a:uFillTx/>
                <a:latin typeface="Corbel" panose="020B0503020204020204"/>
                <a:ea typeface="+mn-ea"/>
                <a:cs typeface="+mn-cs"/>
              </a:rPr>
              <a:t>Winter / Spring 2018/19</a:t>
            </a:r>
          </a:p>
        </p:txBody>
      </p:sp>
      <p:sp>
        <p:nvSpPr>
          <p:cNvPr id="41" name="TextBox 40">
            <a:extLst>
              <a:ext uri="{FF2B5EF4-FFF2-40B4-BE49-F238E27FC236}">
                <a16:creationId xmlns:a16="http://schemas.microsoft.com/office/drawing/2014/main" id="{267D4116-AE3A-4E53-BC4F-C02DCDB87B8E}"/>
              </a:ext>
            </a:extLst>
          </p:cNvPr>
          <p:cNvSpPr txBox="1"/>
          <p:nvPr/>
        </p:nvSpPr>
        <p:spPr>
          <a:xfrm>
            <a:off x="5298282" y="1474810"/>
            <a:ext cx="1787260" cy="265457"/>
          </a:xfrm>
          <a:prstGeom prst="rect">
            <a:avLst/>
          </a:prstGeom>
          <a:solidFill>
            <a:srgbClr val="FFFF00"/>
          </a:solidFill>
          <a:ln>
            <a:solidFill>
              <a:schemeClr val="accent1"/>
            </a:solidFill>
          </a:ln>
        </p:spPr>
        <p:txBody>
          <a:bodyPr>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prstClr val="black"/>
                </a:solidFill>
                <a:effectLst/>
                <a:uLnTx/>
                <a:uFillTx/>
                <a:latin typeface="Corbel" panose="020B0503020204020204"/>
                <a:ea typeface="+mn-ea"/>
                <a:cs typeface="+mn-cs"/>
              </a:rPr>
              <a:t>Summer / Fall 2019</a:t>
            </a:r>
          </a:p>
        </p:txBody>
      </p:sp>
      <p:sp>
        <p:nvSpPr>
          <p:cNvPr id="42" name="TextBox 41">
            <a:extLst>
              <a:ext uri="{FF2B5EF4-FFF2-40B4-BE49-F238E27FC236}">
                <a16:creationId xmlns:a16="http://schemas.microsoft.com/office/drawing/2014/main" id="{ADC98243-F75F-44F1-9E39-6DBA6F1C5465}"/>
              </a:ext>
            </a:extLst>
          </p:cNvPr>
          <p:cNvSpPr txBox="1"/>
          <p:nvPr/>
        </p:nvSpPr>
        <p:spPr>
          <a:xfrm>
            <a:off x="390832" y="1737139"/>
            <a:ext cx="2138585" cy="438582"/>
          </a:xfrm>
          <a:prstGeom prst="rect">
            <a:avLst/>
          </a:prstGeom>
          <a:solidFill>
            <a:schemeClr val="bg1">
              <a:lumMod val="75000"/>
            </a:schemeClr>
          </a:solidFill>
          <a:ln>
            <a:solidFill>
              <a:schemeClr val="accent1"/>
            </a:solidFill>
          </a:ln>
        </p:spPr>
        <p:txBody>
          <a:bodyPr wrap="square">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0070C0"/>
                </a:solidFill>
                <a:effectLst/>
                <a:uLnTx/>
                <a:uFillTx/>
                <a:latin typeface="Corbel" panose="020B0503020204020204"/>
                <a:ea typeface="+mn-ea"/>
                <a:cs typeface="+mn-cs"/>
              </a:rPr>
              <a:t>Awareness</a:t>
            </a:r>
          </a:p>
          <a:p>
            <a:pPr marL="0" marR="0" lvl="0" indent="0" algn="ctr" defTabSz="761721" rtl="0" eaLnBrk="1" fontAlgn="auto" latinLnBrk="0" hangingPunct="1">
              <a:lnSpc>
                <a:spcPct val="100000"/>
              </a:lnSpc>
              <a:spcBef>
                <a:spcPts val="0"/>
              </a:spcBef>
              <a:spcAft>
                <a:spcPts val="0"/>
              </a:spcAft>
              <a:buClrTx/>
              <a:buSzTx/>
              <a:buFontTx/>
              <a:buNone/>
              <a:tabLst/>
              <a:defRPr/>
            </a:pPr>
            <a:endParaRPr kumimoji="0" lang="en-US" sz="1125" b="1" i="0" u="none" strike="noStrike" kern="1200" cap="none" spc="0" normalizeH="0" baseline="0" noProof="0" dirty="0">
              <a:ln>
                <a:noFill/>
              </a:ln>
              <a:solidFill>
                <a:srgbClr val="0070C0"/>
              </a:solidFill>
              <a:effectLst/>
              <a:uLnTx/>
              <a:uFillTx/>
              <a:latin typeface="Corbel" panose="020B0503020204020204"/>
              <a:ea typeface="+mn-ea"/>
              <a:cs typeface="+mn-cs"/>
            </a:endParaRPr>
          </a:p>
        </p:txBody>
      </p:sp>
      <p:sp>
        <p:nvSpPr>
          <p:cNvPr id="43" name="TextBox 42">
            <a:extLst>
              <a:ext uri="{FF2B5EF4-FFF2-40B4-BE49-F238E27FC236}">
                <a16:creationId xmlns:a16="http://schemas.microsoft.com/office/drawing/2014/main" id="{B3C99746-D890-4FDC-82DA-047B38C91FE5}"/>
              </a:ext>
            </a:extLst>
          </p:cNvPr>
          <p:cNvSpPr txBox="1"/>
          <p:nvPr/>
        </p:nvSpPr>
        <p:spPr>
          <a:xfrm>
            <a:off x="2530740" y="1742430"/>
            <a:ext cx="2439466" cy="438582"/>
          </a:xfrm>
          <a:prstGeom prst="rect">
            <a:avLst/>
          </a:prstGeom>
          <a:solidFill>
            <a:schemeClr val="bg1">
              <a:lumMod val="75000"/>
            </a:schemeClr>
          </a:solidFill>
          <a:ln>
            <a:solidFill>
              <a:schemeClr val="accent1"/>
            </a:solidFill>
          </a:ln>
        </p:spPr>
        <p:txBody>
          <a:bodyPr wrap="square">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0070C0"/>
                </a:solidFill>
                <a:effectLst/>
                <a:uLnTx/>
                <a:uFillTx/>
                <a:latin typeface="Corbel" panose="020B0503020204020204"/>
                <a:ea typeface="+mn-ea"/>
                <a:cs typeface="+mn-cs"/>
              </a:rPr>
              <a:t>Understanding &amp; Increased Risk Acknowledgement</a:t>
            </a:r>
          </a:p>
        </p:txBody>
      </p:sp>
      <p:sp>
        <p:nvSpPr>
          <p:cNvPr id="44" name="TextBox 43">
            <a:extLst>
              <a:ext uri="{FF2B5EF4-FFF2-40B4-BE49-F238E27FC236}">
                <a16:creationId xmlns:a16="http://schemas.microsoft.com/office/drawing/2014/main" id="{20DA63B3-A2E7-4171-AF00-A119FC59C537}"/>
              </a:ext>
            </a:extLst>
          </p:cNvPr>
          <p:cNvSpPr txBox="1"/>
          <p:nvPr/>
        </p:nvSpPr>
        <p:spPr>
          <a:xfrm>
            <a:off x="4970206" y="1741867"/>
            <a:ext cx="1897063" cy="438582"/>
          </a:xfrm>
          <a:prstGeom prst="rect">
            <a:avLst/>
          </a:prstGeom>
          <a:solidFill>
            <a:schemeClr val="bg1">
              <a:lumMod val="75000"/>
            </a:schemeClr>
          </a:solidFill>
          <a:ln>
            <a:solidFill>
              <a:schemeClr val="accent1"/>
            </a:solidFill>
          </a:ln>
        </p:spPr>
        <p:txBody>
          <a:bodyPr wrap="square">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0070C0"/>
                </a:solidFill>
                <a:effectLst/>
                <a:uLnTx/>
                <a:uFillTx/>
                <a:latin typeface="Corbel" panose="020B0503020204020204"/>
                <a:ea typeface="+mn-ea"/>
                <a:cs typeface="+mn-cs"/>
              </a:rPr>
              <a:t>Agency Clarifications &amp; University Interpretation</a:t>
            </a:r>
          </a:p>
        </p:txBody>
      </p:sp>
      <p:sp>
        <p:nvSpPr>
          <p:cNvPr id="45" name="TextBox 44">
            <a:extLst>
              <a:ext uri="{FF2B5EF4-FFF2-40B4-BE49-F238E27FC236}">
                <a16:creationId xmlns:a16="http://schemas.microsoft.com/office/drawing/2014/main" id="{E3BEF888-8571-4AF2-983A-BF80BCD7E158}"/>
              </a:ext>
            </a:extLst>
          </p:cNvPr>
          <p:cNvSpPr txBox="1"/>
          <p:nvPr/>
        </p:nvSpPr>
        <p:spPr>
          <a:xfrm>
            <a:off x="7078928" y="1469518"/>
            <a:ext cx="2293672" cy="265457"/>
          </a:xfrm>
          <a:prstGeom prst="rect">
            <a:avLst/>
          </a:prstGeom>
          <a:solidFill>
            <a:srgbClr val="FFFF00"/>
          </a:solidFill>
          <a:ln>
            <a:solidFill>
              <a:schemeClr val="accent1"/>
            </a:solidFill>
          </a:ln>
        </p:spPr>
        <p:txBody>
          <a:bodyPr wrap="square">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prstClr val="black"/>
                </a:solidFill>
                <a:effectLst/>
                <a:uLnTx/>
                <a:uFillTx/>
                <a:latin typeface="Corbel" panose="020B0503020204020204"/>
                <a:ea typeface="+mn-ea"/>
                <a:cs typeface="+mn-cs"/>
              </a:rPr>
              <a:t>Winter - Summer 2019/20</a:t>
            </a:r>
          </a:p>
        </p:txBody>
      </p:sp>
      <p:sp>
        <p:nvSpPr>
          <p:cNvPr id="46" name="TextBox 45">
            <a:extLst>
              <a:ext uri="{FF2B5EF4-FFF2-40B4-BE49-F238E27FC236}">
                <a16:creationId xmlns:a16="http://schemas.microsoft.com/office/drawing/2014/main" id="{A12189CC-874C-4DE5-9B13-D8727C503C5D}"/>
              </a:ext>
            </a:extLst>
          </p:cNvPr>
          <p:cNvSpPr txBox="1"/>
          <p:nvPr/>
        </p:nvSpPr>
        <p:spPr>
          <a:xfrm>
            <a:off x="6867269" y="1734493"/>
            <a:ext cx="2505331" cy="438582"/>
          </a:xfrm>
          <a:prstGeom prst="rect">
            <a:avLst/>
          </a:prstGeom>
          <a:solidFill>
            <a:schemeClr val="bg1">
              <a:lumMod val="75000"/>
            </a:schemeClr>
          </a:solidFill>
          <a:ln>
            <a:solidFill>
              <a:schemeClr val="accent1"/>
            </a:solidFill>
          </a:ln>
        </p:spPr>
        <p:txBody>
          <a:bodyPr wrap="square">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0070C0"/>
                </a:solidFill>
                <a:effectLst/>
                <a:uLnTx/>
                <a:uFillTx/>
                <a:latin typeface="Corbel" panose="020B0503020204020204"/>
                <a:ea typeface="+mn-ea"/>
                <a:cs typeface="+mn-cs"/>
              </a:rPr>
              <a:t>Agency Implementation &amp; Continued Enforcement &amp; Harmony</a:t>
            </a:r>
          </a:p>
        </p:txBody>
      </p:sp>
      <p:sp>
        <p:nvSpPr>
          <p:cNvPr id="47" name="TextBox 46">
            <a:extLst>
              <a:ext uri="{FF2B5EF4-FFF2-40B4-BE49-F238E27FC236}">
                <a16:creationId xmlns:a16="http://schemas.microsoft.com/office/drawing/2014/main" id="{EFF53650-6CE3-4167-9AF5-47CB41F88DC1}"/>
              </a:ext>
            </a:extLst>
          </p:cNvPr>
          <p:cNvSpPr txBox="1"/>
          <p:nvPr/>
        </p:nvSpPr>
        <p:spPr>
          <a:xfrm>
            <a:off x="7282533" y="3213122"/>
            <a:ext cx="1913085" cy="2427139"/>
          </a:xfrm>
          <a:prstGeom prst="rect">
            <a:avLst/>
          </a:prstGeom>
          <a:noFill/>
          <a:ln>
            <a:solidFill>
              <a:schemeClr val="accent1"/>
            </a:solidFill>
          </a:ln>
        </p:spPr>
        <p:txBody>
          <a:bodyPr wrap="square">
            <a:spAutoFit/>
          </a:bodyPr>
          <a:lstStyle/>
          <a:p>
            <a:pPr marL="238115" marR="0" lvl="0" indent="-238115"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67" b="1" i="0" u="none" strike="noStrike" kern="1200" cap="none" spc="0" normalizeH="0" baseline="0" noProof="0" dirty="0">
                <a:ln>
                  <a:noFill/>
                </a:ln>
                <a:solidFill>
                  <a:srgbClr val="FF0000"/>
                </a:solidFill>
                <a:effectLst/>
                <a:uLnTx/>
                <a:uFillTx/>
                <a:latin typeface="Corbel" panose="020B0503020204020204"/>
                <a:ea typeface="+mn-ea"/>
                <a:cs typeface="+mn-cs"/>
              </a:rPr>
              <a:t>OSTP Communication: “Enhancing the Security and Integrity of America’s Research Enterprise”</a:t>
            </a:r>
          </a:p>
          <a:p>
            <a:pPr marL="238115" marR="0" lvl="0" indent="-238115"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67" b="1" i="0" u="none" strike="noStrike" kern="1200" cap="none" spc="0" normalizeH="0" baseline="0" noProof="0" dirty="0">
                <a:ln>
                  <a:noFill/>
                </a:ln>
                <a:solidFill>
                  <a:srgbClr val="FF0000"/>
                </a:solidFill>
                <a:effectLst/>
                <a:uLnTx/>
                <a:uFillTx/>
                <a:latin typeface="Corbel" panose="020B0503020204020204"/>
                <a:ea typeface="+mn-ea"/>
                <a:cs typeface="+mn-cs"/>
              </a:rPr>
              <a:t>Sponsor Communication &amp; Implementation</a:t>
            </a:r>
          </a:p>
          <a:p>
            <a:pPr marL="238115" marR="0" lvl="0" indent="-238115"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67" b="1" i="0" u="none" strike="noStrike" kern="1200" cap="none" spc="0" normalizeH="0" baseline="0" noProof="0" dirty="0">
                <a:ln>
                  <a:noFill/>
                </a:ln>
                <a:solidFill>
                  <a:srgbClr val="000000"/>
                </a:solidFill>
                <a:effectLst/>
                <a:uLnTx/>
                <a:uFillTx/>
                <a:latin typeface="Corbel" panose="020B0503020204020204"/>
                <a:ea typeface="+mn-ea"/>
                <a:cs typeface="+mn-cs"/>
              </a:rPr>
              <a:t>FBI</a:t>
            </a:r>
          </a:p>
          <a:p>
            <a:pPr marL="238115" marR="0" lvl="0" indent="-238115"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67" b="1" i="0" u="none" strike="noStrike" kern="1200" cap="none" spc="0" normalizeH="0" baseline="0" noProof="0" dirty="0">
                <a:ln>
                  <a:noFill/>
                </a:ln>
                <a:effectLst/>
                <a:uLnTx/>
                <a:uFillTx/>
                <a:latin typeface="Corbel" panose="020B0503020204020204"/>
                <a:ea typeface="+mn-ea"/>
                <a:cs typeface="+mn-cs"/>
              </a:rPr>
              <a:t>Congressional Activity</a:t>
            </a:r>
          </a:p>
          <a:p>
            <a:pPr marL="238115" marR="0" lvl="0" indent="-238115"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67" b="1" i="0" u="none" strike="noStrike" kern="1200" cap="none" spc="0" normalizeH="0" baseline="0" noProof="0" dirty="0">
                <a:ln>
                  <a:noFill/>
                </a:ln>
                <a:effectLst/>
                <a:uLnTx/>
                <a:uFillTx/>
                <a:latin typeface="Corbel" panose="020B0503020204020204"/>
                <a:ea typeface="+mn-ea"/>
                <a:cs typeface="+mn-cs"/>
              </a:rPr>
              <a:t>Increased Harmonization</a:t>
            </a:r>
          </a:p>
          <a:p>
            <a:pPr marL="238115" marR="0" lvl="0" indent="-238115" algn="l" defTabSz="76172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67" b="1" i="0" u="none" strike="noStrike" kern="1200" cap="none" spc="0" normalizeH="0" baseline="0" noProof="0" dirty="0">
              <a:ln>
                <a:noFill/>
              </a:ln>
              <a:solidFill>
                <a:srgbClr val="FF0000"/>
              </a:solidFill>
              <a:effectLst/>
              <a:uLnTx/>
              <a:uFillTx/>
              <a:latin typeface="Corbel" panose="020B0503020204020204"/>
              <a:ea typeface="+mn-ea"/>
              <a:cs typeface="+mn-cs"/>
            </a:endParaRPr>
          </a:p>
        </p:txBody>
      </p:sp>
      <p:sp>
        <p:nvSpPr>
          <p:cNvPr id="48" name="Rectangle 47">
            <a:extLst>
              <a:ext uri="{FF2B5EF4-FFF2-40B4-BE49-F238E27FC236}">
                <a16:creationId xmlns:a16="http://schemas.microsoft.com/office/drawing/2014/main" id="{5E7DCF83-D6A1-4AD9-8A19-F30A5959B43B}"/>
              </a:ext>
            </a:extLst>
          </p:cNvPr>
          <p:cNvSpPr/>
          <p:nvPr/>
        </p:nvSpPr>
        <p:spPr>
          <a:xfrm>
            <a:off x="7241523" y="2309569"/>
            <a:ext cx="1913085" cy="707694"/>
          </a:xfrm>
          <a:prstGeom prst="rect">
            <a:avLst/>
          </a:prstGeom>
          <a:ln w="76200">
            <a:solidFill>
              <a:srgbClr val="FF0000"/>
            </a:solidFill>
          </a:ln>
        </p:spPr>
        <p:txBody>
          <a:bodyPr wrap="square">
            <a:spAutoFit/>
          </a:bodyPr>
          <a:lstStyle/>
          <a:p>
            <a:pPr marL="0" marR="0" lvl="0" indent="0" algn="ctr" defTabSz="761721"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black"/>
                </a:solidFill>
                <a:effectLst/>
                <a:uLnTx/>
                <a:uFillTx/>
                <a:latin typeface="Corbel" panose="020B0503020204020204"/>
                <a:ea typeface="+mn-ea"/>
                <a:cs typeface="+mn-cs"/>
              </a:rPr>
              <a:t>National Security, Economic Security, Integrity of Research</a:t>
            </a:r>
          </a:p>
        </p:txBody>
      </p:sp>
      <p:sp>
        <p:nvSpPr>
          <p:cNvPr id="7" name="Arrow: Right 6">
            <a:extLst>
              <a:ext uri="{FF2B5EF4-FFF2-40B4-BE49-F238E27FC236}">
                <a16:creationId xmlns:a16="http://schemas.microsoft.com/office/drawing/2014/main" id="{5B922650-D5BA-4032-822B-DB08F50C440F}"/>
              </a:ext>
            </a:extLst>
          </p:cNvPr>
          <p:cNvSpPr/>
          <p:nvPr/>
        </p:nvSpPr>
        <p:spPr>
          <a:xfrm>
            <a:off x="390832" y="583164"/>
            <a:ext cx="9542207" cy="1086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Increasing </a:t>
            </a:r>
            <a:r>
              <a:rPr kumimoji="0" lang="en-US" sz="1500" b="1" i="0" u="none" strike="noStrike" kern="1200" cap="none" spc="0" normalizeH="0" baseline="0" noProof="0" dirty="0">
                <a:ln>
                  <a:noFill/>
                </a:ln>
                <a:solidFill>
                  <a:srgbClr val="00B050"/>
                </a:solidFill>
                <a:effectLst/>
                <a:uLnTx/>
                <a:uFillTx/>
                <a:latin typeface="Arial" panose="020B0604020202020204"/>
                <a:ea typeface="+mn-ea"/>
                <a:cs typeface="+mn-cs"/>
              </a:rPr>
              <a:t>harmonization </a:t>
            </a: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 Increasing Enforcement / Conflation with Broader Economic &amp; Political Issues</a:t>
            </a:r>
          </a:p>
        </p:txBody>
      </p:sp>
      <p:sp>
        <p:nvSpPr>
          <p:cNvPr id="8219" name="Title 1"/>
          <p:cNvSpPr>
            <a:spLocks noGrp="1"/>
          </p:cNvSpPr>
          <p:nvPr>
            <p:ph type="title"/>
          </p:nvPr>
        </p:nvSpPr>
        <p:spPr>
          <a:xfrm>
            <a:off x="1841500" y="379360"/>
            <a:ext cx="6477000" cy="488157"/>
          </a:xfrm>
        </p:spPr>
        <p:txBody>
          <a:bodyPr>
            <a:normAutofit fontScale="90000"/>
          </a:bodyPr>
          <a:lstStyle/>
          <a:p>
            <a:r>
              <a:rPr lang="en-US" altLang="en-US" dirty="0"/>
              <a:t>Foreign Influence Timeline</a:t>
            </a:r>
            <a:br>
              <a:rPr lang="en-US" altLang="en-US" dirty="0"/>
            </a:br>
            <a:endParaRPr lang="en-US" altLang="en-US" dirty="0"/>
          </a:p>
        </p:txBody>
      </p:sp>
      <p:pic>
        <p:nvPicPr>
          <p:cNvPr id="29" name="Picture 28">
            <a:extLst>
              <a:ext uri="{FF2B5EF4-FFF2-40B4-BE49-F238E27FC236}">
                <a16:creationId xmlns:a16="http://schemas.microsoft.com/office/drawing/2014/main" id="{7B5031B0-114F-4E7C-8012-BA31E7578A4A}"/>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930437" y="-14472"/>
            <a:ext cx="1229563" cy="1086114"/>
          </a:xfrm>
          <a:prstGeom prst="rect">
            <a:avLst/>
          </a:prstGeom>
        </p:spPr>
      </p:pic>
    </p:spTree>
    <p:extLst>
      <p:ext uri="{BB962C8B-B14F-4D97-AF65-F5344CB8AC3E}">
        <p14:creationId xmlns:p14="http://schemas.microsoft.com/office/powerpoint/2010/main" val="3766265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normAutofit/>
          </a:bodyPr>
          <a:lstStyle/>
          <a:p>
            <a:r>
              <a:rPr lang="en-US" altLang="en-US" sz="2800" b="1" dirty="0"/>
              <a:t>China’s Thousand Talents Program</a:t>
            </a:r>
          </a:p>
        </p:txBody>
      </p:sp>
      <p:sp>
        <p:nvSpPr>
          <p:cNvPr id="3" name="Content Placeholder 2"/>
          <p:cNvSpPr>
            <a:spLocks noGrp="1"/>
          </p:cNvSpPr>
          <p:nvPr>
            <p:ph idx="1"/>
          </p:nvPr>
        </p:nvSpPr>
        <p:spPr/>
        <p:txBody>
          <a:bodyPr>
            <a:normAutofit fontScale="92500" lnSpcReduction="20000"/>
          </a:bodyPr>
          <a:lstStyle/>
          <a:p>
            <a:pPr marL="514350" indent="-514350">
              <a:buFont typeface="Arial" panose="020B0604020202020204" pitchFamily="34" charset="0"/>
              <a:buChar char="•"/>
              <a:defRPr/>
            </a:pPr>
            <a:r>
              <a:rPr lang="en-US" sz="2800" dirty="0"/>
              <a:t>In 2008, the Chinese Communist party (CCP) announced the Thousand Talents Plan (TTP), which was designed to recruit 2,000 high-quality foreign professionals within five to ten years.</a:t>
            </a:r>
          </a:p>
          <a:p>
            <a:pPr>
              <a:defRPr/>
            </a:pPr>
            <a:r>
              <a:rPr lang="en-US" sz="2800" dirty="0"/>
              <a:t> </a:t>
            </a:r>
          </a:p>
          <a:p>
            <a:pPr marL="514350" indent="-514350">
              <a:buFont typeface="Arial" panose="020B0604020202020204" pitchFamily="34" charset="0"/>
              <a:buChar char="•"/>
              <a:defRPr/>
            </a:pPr>
            <a:r>
              <a:rPr lang="en-US" sz="2800" dirty="0"/>
              <a:t>By 2017, the program had lured 7,000 foreigners — more than triple its target. As part of a broad push to achieve global technological supremacy, China has committed 15 percent of its GDP — equivalent to $2.1 trillion in 2019 — to human-capital development.</a:t>
            </a:r>
          </a:p>
          <a:p>
            <a:pPr>
              <a:defRPr/>
            </a:pPr>
            <a:endParaRPr lang="en-US" dirty="0"/>
          </a:p>
          <a:p>
            <a:pPr>
              <a:defRPr/>
            </a:pPr>
            <a:r>
              <a:rPr lang="en-US" sz="1062" i="1" dirty="0"/>
              <a:t>from </a:t>
            </a:r>
            <a:r>
              <a:rPr lang="en-US" sz="1062" i="1" dirty="0">
                <a:hlinkClick r:id="rId3"/>
              </a:rPr>
              <a:t>https://www.nationalreview.com/2020/02/charles-lieber-case-why-american-scientists-take-chinese-money/</a:t>
            </a:r>
            <a:endParaRPr lang="en-US" sz="1062" i="1" dirty="0"/>
          </a:p>
        </p:txBody>
      </p:sp>
      <p:pic>
        <p:nvPicPr>
          <p:cNvPr id="13316" name="Picture 3" descr="VIRTUOSITY: CONTRACT Vs COVENANT"/>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3886" y="4672084"/>
            <a:ext cx="1518963" cy="100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99300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p:txBody>
          <a:bodyPr>
            <a:normAutofit fontScale="90000"/>
          </a:bodyPr>
          <a:lstStyle/>
          <a:p>
            <a:r>
              <a:rPr lang="en-US" altLang="en-US" dirty="0"/>
              <a:t>Talent Programs –              What’s the Issue?</a:t>
            </a:r>
          </a:p>
        </p:txBody>
      </p:sp>
      <p:sp>
        <p:nvSpPr>
          <p:cNvPr id="3" name="Content Placeholder 2"/>
          <p:cNvSpPr>
            <a:spLocks noGrp="1"/>
          </p:cNvSpPr>
          <p:nvPr>
            <p:ph sz="quarter" idx="4294967295"/>
          </p:nvPr>
        </p:nvSpPr>
        <p:spPr>
          <a:xfrm>
            <a:off x="391235" y="1691375"/>
            <a:ext cx="3957852" cy="1843395"/>
          </a:xfrm>
        </p:spPr>
        <p:txBody>
          <a:bodyPr>
            <a:noAutofit/>
          </a:bodyPr>
          <a:lstStyle/>
          <a:p>
            <a:pPr>
              <a:defRPr/>
            </a:pPr>
            <a:r>
              <a:rPr lang="en-US" sz="1800" b="1" u="sng" dirty="0"/>
              <a:t>Receive from the Chinese </a:t>
            </a:r>
            <a:r>
              <a:rPr lang="en-US" sz="1800" b="1" u="sng" dirty="0" err="1"/>
              <a:t>Govt</a:t>
            </a:r>
            <a:r>
              <a:rPr lang="en-US" sz="1800" b="1" u="sng" dirty="0"/>
              <a:t>: </a:t>
            </a:r>
          </a:p>
          <a:p>
            <a:pPr marL="238115" indent="-238115">
              <a:buFont typeface="Arial" panose="020B0604020202020204" pitchFamily="34" charset="0"/>
              <a:buChar char="•"/>
              <a:defRPr/>
            </a:pPr>
            <a:r>
              <a:rPr lang="en-US" sz="1800" dirty="0"/>
              <a:t>Significant salary</a:t>
            </a:r>
          </a:p>
          <a:p>
            <a:pPr marL="238115" indent="-238115">
              <a:buFont typeface="Arial" panose="020B0604020202020204" pitchFamily="34" charset="0"/>
              <a:buChar char="•"/>
              <a:defRPr/>
            </a:pPr>
            <a:r>
              <a:rPr lang="en-US" sz="1800" dirty="0"/>
              <a:t>Appointment at a foreign university</a:t>
            </a:r>
          </a:p>
          <a:p>
            <a:pPr marL="238115" indent="-238115">
              <a:buFont typeface="Arial" panose="020B0604020202020204" pitchFamily="34" charset="0"/>
              <a:buChar char="•"/>
              <a:defRPr/>
            </a:pPr>
            <a:r>
              <a:rPr lang="en-US" sz="1800" dirty="0"/>
              <a:t>Funded “Shadow” lab in China </a:t>
            </a:r>
          </a:p>
          <a:p>
            <a:pPr marL="238115" indent="-238115">
              <a:buFont typeface="Arial" panose="020B0604020202020204" pitchFamily="34" charset="0"/>
              <a:buChar char="•"/>
              <a:defRPr/>
            </a:pPr>
            <a:r>
              <a:rPr lang="en-US" sz="1800" dirty="0"/>
              <a:t>Access to high tech equipment</a:t>
            </a:r>
          </a:p>
          <a:p>
            <a:pPr>
              <a:defRPr/>
            </a:pPr>
            <a:endParaRPr lang="en-US" sz="1800" dirty="0"/>
          </a:p>
        </p:txBody>
      </p:sp>
      <p:sp>
        <p:nvSpPr>
          <p:cNvPr id="6" name="Content Placeholder 5"/>
          <p:cNvSpPr>
            <a:spLocks noGrp="1"/>
          </p:cNvSpPr>
          <p:nvPr>
            <p:ph sz="quarter" idx="4294967295"/>
          </p:nvPr>
        </p:nvSpPr>
        <p:spPr>
          <a:xfrm>
            <a:off x="4707718" y="1691375"/>
            <a:ext cx="4944281" cy="3153580"/>
          </a:xfrm>
        </p:spPr>
        <p:txBody>
          <a:bodyPr>
            <a:noAutofit/>
          </a:bodyPr>
          <a:lstStyle/>
          <a:p>
            <a:pPr>
              <a:defRPr/>
            </a:pPr>
            <a:r>
              <a:rPr lang="en-US" sz="1800" b="1" u="sng" dirty="0"/>
              <a:t>And in return may include one or more:</a:t>
            </a:r>
          </a:p>
          <a:p>
            <a:pPr marL="238115" indent="-238115">
              <a:buFont typeface="Arial" panose="020B0604020202020204" pitchFamily="34" charset="0"/>
              <a:buChar char="•"/>
              <a:defRPr/>
            </a:pPr>
            <a:r>
              <a:rPr lang="en-US" sz="1800" dirty="0"/>
              <a:t>Commitment to keep the terms of the agreement confidential</a:t>
            </a:r>
          </a:p>
          <a:p>
            <a:pPr marL="238115" indent="-238115">
              <a:buFont typeface="Arial" panose="020B0604020202020204" pitchFamily="34" charset="0"/>
              <a:buChar char="•"/>
              <a:defRPr/>
            </a:pPr>
            <a:r>
              <a:rPr lang="en-US" sz="1800" dirty="0"/>
              <a:t>Do not disclose the results of work conducted under Chinese patronage</a:t>
            </a:r>
          </a:p>
          <a:p>
            <a:pPr marL="238115" indent="-238115">
              <a:buFont typeface="Arial" panose="020B0604020202020204" pitchFamily="34" charset="0"/>
              <a:buChar char="•"/>
              <a:defRPr/>
            </a:pPr>
            <a:r>
              <a:rPr lang="en-US" sz="1800" dirty="0"/>
              <a:t>Turn over any intellectual property that they develop (in US or in China)</a:t>
            </a:r>
          </a:p>
          <a:p>
            <a:pPr marL="238115" indent="-238115">
              <a:buFont typeface="Arial" panose="020B0604020202020204" pitchFamily="34" charset="0"/>
              <a:buChar char="•"/>
              <a:defRPr/>
            </a:pPr>
            <a:r>
              <a:rPr lang="en-US" sz="1800" dirty="0"/>
              <a:t>Require permission of the Chinese government to terminate the agreement</a:t>
            </a:r>
          </a:p>
          <a:p>
            <a:pPr marL="238115" indent="-238115">
              <a:buFont typeface="Arial" panose="020B0604020202020204" pitchFamily="34" charset="0"/>
              <a:buChar char="•"/>
              <a:defRPr/>
            </a:pPr>
            <a:r>
              <a:rPr lang="en-US" sz="1800" dirty="0"/>
              <a:t>Provide appointments in the US lab to Chinese collaborators or visitors</a:t>
            </a:r>
          </a:p>
          <a:p>
            <a:pPr>
              <a:defRPr/>
            </a:pPr>
            <a:endParaRPr lang="en-US" sz="1800" dirty="0"/>
          </a:p>
        </p:txBody>
      </p:sp>
      <p:pic>
        <p:nvPicPr>
          <p:cNvPr id="15365" name="Picture 6" descr="CONTRACT | Flickr - Photo Shar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29" y="4094111"/>
            <a:ext cx="2349500" cy="107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983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442" y="1250246"/>
            <a:ext cx="5716735" cy="2962688"/>
          </a:xfrm>
          <a:ln w="15875">
            <a:solidFill>
              <a:srgbClr val="2D2D8A"/>
            </a:solidFill>
            <a:miter lim="800000"/>
            <a:headEnd/>
            <a:tailEnd/>
          </a:ln>
        </p:spPr>
      </p:pic>
      <p:pic>
        <p:nvPicPr>
          <p:cNvPr id="2457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3840" y="139143"/>
            <a:ext cx="3250406" cy="299243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05931" y="3278832"/>
            <a:ext cx="3858948" cy="2169825"/>
          </a:xfrm>
          <a:prstGeom prst="rect">
            <a:avLst/>
          </a:prstGeom>
          <a:noFill/>
        </p:spPr>
        <p:txBody>
          <a:bodyPr wrap="square">
            <a:spAutoFit/>
          </a:bodyPr>
          <a:lstStyle/>
          <a:p>
            <a:pPr defTabSz="761970" eaLnBrk="0" fontAlgn="base" hangingPunct="0">
              <a:spcBef>
                <a:spcPct val="0"/>
              </a:spcBef>
              <a:spcAft>
                <a:spcPct val="0"/>
              </a:spcAft>
              <a:defRPr/>
            </a:pPr>
            <a:r>
              <a:rPr lang="en-US" sz="1125" dirty="0">
                <a:solidFill>
                  <a:srgbClr val="000000"/>
                </a:solidFill>
                <a:latin typeface="Arial" panose="020B0604020202020204" pitchFamily="34" charset="0"/>
                <a:ea typeface="ＭＳ Ｐゴシック" panose="020B0600070205080204" pitchFamily="34" charset="-128"/>
              </a:rPr>
              <a:t>“Several Moffitt faculty cited the personal participation of Moffitt leadership in the Talents …as a reason for their own agreement to participate.”</a:t>
            </a:r>
          </a:p>
          <a:p>
            <a:pPr defTabSz="761970" eaLnBrk="0" fontAlgn="base" hangingPunct="0">
              <a:spcBef>
                <a:spcPct val="0"/>
              </a:spcBef>
              <a:spcAft>
                <a:spcPct val="0"/>
              </a:spcAft>
              <a:defRPr/>
            </a:pPr>
            <a:endParaRPr lang="en-US" sz="1125" dirty="0">
              <a:solidFill>
                <a:srgbClr val="000000"/>
              </a:solidFill>
              <a:latin typeface="Arial" panose="020B0604020202020204" pitchFamily="34" charset="0"/>
              <a:ea typeface="ＭＳ Ｐゴシック" panose="020B0600070205080204" pitchFamily="34" charset="-128"/>
            </a:endParaRPr>
          </a:p>
          <a:p>
            <a:pPr defTabSz="761970" eaLnBrk="0" fontAlgn="base" hangingPunct="0">
              <a:spcBef>
                <a:spcPct val="0"/>
              </a:spcBef>
              <a:spcAft>
                <a:spcPct val="0"/>
              </a:spcAft>
              <a:defRPr/>
            </a:pPr>
            <a:r>
              <a:rPr lang="en-US" sz="1125" dirty="0">
                <a:solidFill>
                  <a:srgbClr val="000000"/>
                </a:solidFill>
                <a:latin typeface="Arial" panose="020B0604020202020204" pitchFamily="34" charset="0"/>
                <a:ea typeface="ＭＳ Ｐゴシック" panose="020B0600070205080204" pitchFamily="34" charset="-128"/>
              </a:rPr>
              <a:t>“… they failed to disclose the existence of personal bank accounts in China in which the unreported funds were deposited.”</a:t>
            </a:r>
          </a:p>
          <a:p>
            <a:pPr defTabSz="761970" eaLnBrk="0" fontAlgn="base" hangingPunct="0">
              <a:spcBef>
                <a:spcPct val="0"/>
              </a:spcBef>
              <a:spcAft>
                <a:spcPct val="0"/>
              </a:spcAft>
              <a:defRPr/>
            </a:pPr>
            <a:endParaRPr lang="en-US" sz="1125" dirty="0">
              <a:solidFill>
                <a:srgbClr val="000000"/>
              </a:solidFill>
              <a:latin typeface="Arial" panose="020B0604020202020204" pitchFamily="34" charset="0"/>
              <a:ea typeface="ＭＳ Ｐゴシック" panose="020B0600070205080204" pitchFamily="34" charset="-128"/>
            </a:endParaRPr>
          </a:p>
          <a:p>
            <a:pPr defTabSz="761970" eaLnBrk="0" fontAlgn="base" hangingPunct="0">
              <a:spcBef>
                <a:spcPct val="0"/>
              </a:spcBef>
              <a:spcAft>
                <a:spcPct val="0"/>
              </a:spcAft>
              <a:defRPr/>
            </a:pPr>
            <a:r>
              <a:rPr lang="en-US" sz="1125" dirty="0">
                <a:solidFill>
                  <a:srgbClr val="000000"/>
                </a:solidFill>
                <a:latin typeface="Arial" panose="020B0604020202020204" pitchFamily="34" charset="0"/>
                <a:ea typeface="ＭＳ Ｐゴシック" panose="020B0600070205080204" pitchFamily="34" charset="-128"/>
              </a:rPr>
              <a:t>“.. But the report also suggests several Moffitt scientists were scamming their Chinese funders by not putting in the time they had promised under their Thousand Talents deals.”</a:t>
            </a:r>
          </a:p>
        </p:txBody>
      </p:sp>
    </p:spTree>
    <p:extLst>
      <p:ext uri="{BB962C8B-B14F-4D97-AF65-F5344CB8AC3E}">
        <p14:creationId xmlns:p14="http://schemas.microsoft.com/office/powerpoint/2010/main" val="331206888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NCURA Brand">
      <a:dk1>
        <a:srgbClr val="000000"/>
      </a:dk1>
      <a:lt1>
        <a:srgbClr val="FFFFFF"/>
      </a:lt1>
      <a:dk2>
        <a:srgbClr val="796E66"/>
      </a:dk2>
      <a:lt2>
        <a:srgbClr val="E8E2DC"/>
      </a:lt2>
      <a:accent1>
        <a:srgbClr val="004469"/>
      </a:accent1>
      <a:accent2>
        <a:srgbClr val="C0504D"/>
      </a:accent2>
      <a:accent3>
        <a:srgbClr val="918D34"/>
      </a:accent3>
      <a:accent4>
        <a:srgbClr val="8064A2"/>
      </a:accent4>
      <a:accent5>
        <a:srgbClr val="4BACC6"/>
      </a:accent5>
      <a:accent6>
        <a:srgbClr val="DE8C2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NCURA Brand">
      <a:dk1>
        <a:srgbClr val="000000"/>
      </a:dk1>
      <a:lt1>
        <a:srgbClr val="FFFFFF"/>
      </a:lt1>
      <a:dk2>
        <a:srgbClr val="796E66"/>
      </a:dk2>
      <a:lt2>
        <a:srgbClr val="E8E2DC"/>
      </a:lt2>
      <a:accent1>
        <a:srgbClr val="004469"/>
      </a:accent1>
      <a:accent2>
        <a:srgbClr val="C0504D"/>
      </a:accent2>
      <a:accent3>
        <a:srgbClr val="918D34"/>
      </a:accent3>
      <a:accent4>
        <a:srgbClr val="8064A2"/>
      </a:accent4>
      <a:accent5>
        <a:srgbClr val="4BACC6"/>
      </a:accent5>
      <a:accent6>
        <a:srgbClr val="DE8C2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7008</TotalTime>
  <Words>4564</Words>
  <Application>Microsoft Office PowerPoint</Application>
  <PresentationFormat>Custom</PresentationFormat>
  <Paragraphs>462</Paragraphs>
  <Slides>55</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ＭＳ Ｐゴシック</vt:lpstr>
      <vt:lpstr>Arial</vt:lpstr>
      <vt:lpstr>Calibri</vt:lpstr>
      <vt:lpstr>Corbel</vt:lpstr>
      <vt:lpstr>Gill Sans MT Condensed</vt:lpstr>
      <vt:lpstr>Wingdings</vt:lpstr>
      <vt:lpstr>Custom Design</vt:lpstr>
      <vt:lpstr>1_Custom Design</vt:lpstr>
      <vt:lpstr>Foreign Influence Requirements Roundup Agency by Agency Current Expectations Plus A Sneak Peek at What we Think is Coming </vt:lpstr>
      <vt:lpstr>Goals for Today..</vt:lpstr>
      <vt:lpstr>PowerPoint Presentation</vt:lpstr>
      <vt:lpstr>Francis Collins August 23, 2018 Letter </vt:lpstr>
      <vt:lpstr>Foreign Influence Timeline </vt:lpstr>
      <vt:lpstr>Foreign Influence Timeline </vt:lpstr>
      <vt:lpstr>China’s Thousand Talents Program</vt:lpstr>
      <vt:lpstr>Talent Programs –              What’s the Issue?</vt:lpstr>
      <vt:lpstr>PowerPoint Presentation</vt:lpstr>
      <vt:lpstr>OSTP – JCORE Report and Actions</vt:lpstr>
      <vt:lpstr>Thought Exchange (from August FDP event)</vt:lpstr>
      <vt:lpstr>Word Cloud – Areas of Interest</vt:lpstr>
      <vt:lpstr>Themes</vt:lpstr>
      <vt:lpstr>AGENCY REQUIREMENTS</vt:lpstr>
      <vt:lpstr>PowerPoint Presentation</vt:lpstr>
      <vt:lpstr>NASA Restriction on Chinese Participation  (Section 1340 of PL 112-10, Section 539 of PL 112-55) and earlier (2012) guidance</vt:lpstr>
      <vt:lpstr>PowerPoint Presentation</vt:lpstr>
      <vt:lpstr>NSF Current and Pending</vt:lpstr>
      <vt:lpstr>Current &amp; Pending Tips NSF FAQS (6/30/20)</vt:lpstr>
      <vt:lpstr>NSF Updates to the Research Performance Progress Report (RPPR) - Effective 10/5/20</vt:lpstr>
      <vt:lpstr>So we DO have to report ..  </vt:lpstr>
      <vt:lpstr>NSF Post-Award Disclosure </vt:lpstr>
      <vt:lpstr>PowerPoint Presentation</vt:lpstr>
      <vt:lpstr>The Extent of the Problem.. </vt:lpstr>
      <vt:lpstr> NIH Protecting U.S. Biomedical Intellectual Innovation </vt:lpstr>
      <vt:lpstr> NIH Protecting U.S. Biomedical Intellectual Innovation </vt:lpstr>
      <vt:lpstr>Foreign Component</vt:lpstr>
      <vt:lpstr>“Principled International Collaborations”?</vt:lpstr>
      <vt:lpstr>PowerPoint Presentation</vt:lpstr>
      <vt:lpstr>Dept. of Energy </vt:lpstr>
      <vt:lpstr>Foreign Talent Recruitment Program Definition</vt:lpstr>
      <vt:lpstr>Obtaining Approval for a Foreign National</vt:lpstr>
      <vt:lpstr>Polling Questions:</vt:lpstr>
      <vt:lpstr>PowerPoint Presentation</vt:lpstr>
      <vt:lpstr>DOD Other Support Now Requested Consistently </vt:lpstr>
      <vt:lpstr>CyberSecurity Maturity Model Certification </vt:lpstr>
      <vt:lpstr>2019 NDAA Section 889 Telecommunications Equipment Information Page (with FAQs and Summary)</vt:lpstr>
      <vt:lpstr>Regulatory Confusion</vt:lpstr>
      <vt:lpstr>FBI</vt:lpstr>
      <vt:lpstr>Congressional Activity</vt:lpstr>
      <vt:lpstr>Student/ VISA Issues (9/24/20)</vt:lpstr>
      <vt:lpstr>Student/ VISA Issues</vt:lpstr>
      <vt:lpstr>Institutional challenges</vt:lpstr>
      <vt:lpstr>Roles and Responsibilities</vt:lpstr>
      <vt:lpstr>Polling Questions:</vt:lpstr>
      <vt:lpstr>Managing the “Lists”</vt:lpstr>
      <vt:lpstr>Department of Education Section 117 Reporting</vt:lpstr>
      <vt:lpstr>COMING  ATTRACTIONS</vt:lpstr>
      <vt:lpstr>OSTP – JCORE Report and Actions</vt:lpstr>
      <vt:lpstr>Forthcoming NIH Changes </vt:lpstr>
      <vt:lpstr>Dept. of Ed Section 117 Reporting </vt:lpstr>
      <vt:lpstr>Polling Question</vt:lpstr>
      <vt:lpstr>Stay Aware:  Key Recent Reading &amp; Opportunities</vt:lpstr>
      <vt:lpstr>Stay Aware:  Key Recent Reading &amp; Opportunities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Baehr</dc:creator>
  <cp:lastModifiedBy>Sandy Friedman</cp:lastModifiedBy>
  <cp:revision>186</cp:revision>
  <cp:lastPrinted>2016-03-02T00:39:58Z</cp:lastPrinted>
  <dcterms:created xsi:type="dcterms:W3CDTF">2015-07-30T13:43:33Z</dcterms:created>
  <dcterms:modified xsi:type="dcterms:W3CDTF">2020-09-29T14:51:21Z</dcterms:modified>
</cp:coreProperties>
</file>