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24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7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81" d="100"/>
          <a:sy n="81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AEF700-9B0B-4359-8356-DCE7EE4E4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BF05B-06DB-4EC8-B476-CF95F9BD8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D6361-1E3C-4214-95E1-B8DE93421F8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1952E-79CD-4E03-AAEB-C22680419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CA65F-8548-4E36-8331-FD471638B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0281-66A0-46B8-BDE2-AEF0C7453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9CFFA-1E2F-4435-8DD6-9B5CC3FF450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DED1C-4656-4CF8-AD34-DC4A65BB3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2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DED1C-4656-4CF8-AD34-DC4A65BB39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4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DED1C-4656-4CF8-AD34-DC4A65BB391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7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4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5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70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8600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02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6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60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34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3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6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1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9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0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9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4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6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ntyoung@ufl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tri Dish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5280026" cy="273049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Electrical Engineering Breadth-Depth Chart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075" y="4165600"/>
            <a:ext cx="5280027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Catalog Year 2021-2022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1604-7674-43B0-B762-3FC4FF7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" y="368596"/>
            <a:ext cx="12008141" cy="136071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b="1" dirty="0"/>
              <a:t>EEL4750/EEE5502 Foundations of DSP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Depth Chart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FF00A-1943-4CC2-B9F0-3360A193E7A5}"/>
              </a:ext>
            </a:extLst>
          </p:cNvPr>
          <p:cNvSpPr txBox="1"/>
          <p:nvPr/>
        </p:nvSpPr>
        <p:spPr>
          <a:xfrm>
            <a:off x="480238" y="1956390"/>
            <a:ext cx="10730068" cy="2715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 smtClean="0"/>
              <a:t>EEE3773 Introduction to Machine Learning</a:t>
            </a:r>
          </a:p>
          <a:p>
            <a:r>
              <a:rPr lang="en-US" sz="2800" b="1" dirty="0" smtClean="0"/>
              <a:t>EEE4773 Fundamentals of Machine Learning</a:t>
            </a:r>
            <a:endParaRPr lang="en-US" sz="2800" b="1" dirty="0"/>
          </a:p>
          <a:p>
            <a:r>
              <a:rPr lang="en-US" sz="2800" b="1" dirty="0"/>
              <a:t>EEE6287 Brain Machine Interface </a:t>
            </a:r>
            <a:endParaRPr lang="en-US" sz="2800" b="1" dirty="0" smtClean="0"/>
          </a:p>
          <a:p>
            <a:r>
              <a:rPr lang="en-US" sz="2800" b="1" dirty="0" smtClean="0"/>
              <a:t>EEE6503 </a:t>
            </a:r>
            <a:r>
              <a:rPr lang="en-US" sz="2800" b="1" dirty="0"/>
              <a:t>Digital Filtering</a:t>
            </a:r>
            <a:endParaRPr lang="en-US" sz="2800" dirty="0"/>
          </a:p>
          <a:p>
            <a:r>
              <a:rPr lang="en-US" sz="2800" b="1" dirty="0"/>
              <a:t>EEE6586 Automatic Speech Proc. </a:t>
            </a:r>
          </a:p>
          <a:p>
            <a:r>
              <a:rPr lang="en-US" sz="2800" b="1" dirty="0"/>
              <a:t>EEL6814 Neural Networks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8279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77B0A-41A1-428C-897D-2AEE4B4A5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382" y="1358901"/>
            <a:ext cx="3707844" cy="27304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smtClean="0"/>
              <a:t>Questions</a:t>
            </a:r>
            <a:endParaRPr lang="en-US" sz="4800" dirty="0"/>
          </a:p>
        </p:txBody>
      </p:sp>
      <p:pic>
        <p:nvPicPr>
          <p:cNvPr id="6" name="Picture Placeholder 5" descr="Science Lab">
            <a:extLst>
              <a:ext uri="{FF2B5EF4-FFF2-40B4-BE49-F238E27FC236}">
                <a16:creationId xmlns:a16="http://schemas.microsoft.com/office/drawing/2014/main" id="{2543122C-30CE-4CD2-B15E-CA20AE39CC4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64" r="2" b="2"/>
          <a:stretch/>
        </p:blipFill>
        <p:spPr>
          <a:xfrm>
            <a:off x="8860" y="10"/>
            <a:ext cx="6924201" cy="685799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BA689-20E2-4C6E-9788-5A871F3D1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6707" y="4165601"/>
            <a:ext cx="3487479" cy="78917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ntyoung@ufl.edu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1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1604-7674-43B0-B762-3FC4FF7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98" y="511100"/>
            <a:ext cx="11651881" cy="136071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/>
              <a:t>EEL3211C-Basic Electric Energy (POWER)</a:t>
            </a:r>
            <a:br>
              <a:rPr lang="en-US" sz="4000" b="1" dirty="0"/>
            </a:br>
            <a:r>
              <a:rPr lang="en-US" sz="4000" b="1" dirty="0"/>
              <a:t>Depth Chart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FF00A-1943-4CC2-B9F0-3360A193E7A5}"/>
              </a:ext>
            </a:extLst>
          </p:cNvPr>
          <p:cNvSpPr txBox="1"/>
          <p:nvPr/>
        </p:nvSpPr>
        <p:spPr>
          <a:xfrm>
            <a:off x="480238" y="1956390"/>
            <a:ext cx="7402285" cy="2715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EEL4242C-Power Electronics Circuits</a:t>
            </a:r>
            <a:endParaRPr lang="en-US" sz="2800" dirty="0"/>
          </a:p>
          <a:p>
            <a:r>
              <a:rPr lang="en-US" sz="2800" b="1" dirty="0"/>
              <a:t>EEL4251/EEL5934-Power Systems Analysis</a:t>
            </a:r>
            <a:endParaRPr lang="en-US" sz="2800" dirty="0"/>
          </a:p>
          <a:p>
            <a:r>
              <a:rPr lang="en-US" sz="2800" b="1" dirty="0"/>
              <a:t>EEL4271/EEL5934-Power Systems Protect</a:t>
            </a:r>
            <a:endParaRPr lang="en-US" sz="2800" dirty="0"/>
          </a:p>
          <a:p>
            <a:r>
              <a:rPr lang="en-US" sz="2800" b="1" dirty="0"/>
              <a:t>EEL4287/EEL5934-Smart Grid</a:t>
            </a:r>
          </a:p>
        </p:txBody>
      </p:sp>
    </p:spTree>
    <p:extLst>
      <p:ext uri="{BB962C8B-B14F-4D97-AF65-F5344CB8AC3E}">
        <p14:creationId xmlns:p14="http://schemas.microsoft.com/office/powerpoint/2010/main" val="296125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1604-7674-43B0-B762-3FC4FF7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2" y="449516"/>
            <a:ext cx="10937173" cy="1118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 smtClean="0"/>
              <a:t>EEL3472-Electromagnetic </a:t>
            </a:r>
            <a:r>
              <a:rPr lang="en-US" sz="4000" b="1" dirty="0"/>
              <a:t>Fields &amp; Applications 1</a:t>
            </a:r>
            <a:br>
              <a:rPr lang="en-US" sz="4000" b="1" dirty="0"/>
            </a:br>
            <a:r>
              <a:rPr lang="en-US" sz="4000" b="1" dirty="0"/>
              <a:t>Depth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FF00A-1943-4CC2-B9F0-3360A193E7A5}"/>
              </a:ext>
            </a:extLst>
          </p:cNvPr>
          <p:cNvSpPr txBox="1"/>
          <p:nvPr/>
        </p:nvSpPr>
        <p:spPr>
          <a:xfrm>
            <a:off x="960634" y="1710236"/>
            <a:ext cx="102496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EEE4720/EEL5934-Acoustics </a:t>
            </a:r>
          </a:p>
          <a:p>
            <a:r>
              <a:rPr lang="nl-NL" sz="2400" b="1" dirty="0"/>
              <a:t>EEL4412/EEL5417-App Mag &amp; Mag Mtls</a:t>
            </a:r>
          </a:p>
          <a:p>
            <a:r>
              <a:rPr lang="nl-NL" sz="2400" b="1" dirty="0"/>
              <a:t>EEL4421-RF/Microwave Passive Circuits </a:t>
            </a:r>
          </a:p>
          <a:p>
            <a:r>
              <a:rPr lang="nl-NL" sz="2400" b="1" dirty="0"/>
              <a:t>EEL4440-Optical Communication Systems</a:t>
            </a:r>
          </a:p>
          <a:p>
            <a:r>
              <a:rPr lang="nl-NL" sz="2400" b="1" dirty="0"/>
              <a:t>EEL4446/EEL5447-Laser Theory &amp; Design</a:t>
            </a:r>
          </a:p>
          <a:p>
            <a:r>
              <a:rPr lang="nl-NL" sz="2400" b="1" dirty="0"/>
              <a:t>EEL4458/EEL5441-Fund. Of Photonics</a:t>
            </a:r>
          </a:p>
          <a:p>
            <a:r>
              <a:rPr lang="nl-NL" sz="2400" b="1" dirty="0"/>
              <a:t>EEL4461-Antenna Systems</a:t>
            </a:r>
          </a:p>
          <a:p>
            <a:r>
              <a:rPr lang="nl-NL" sz="2400" b="1" dirty="0"/>
              <a:t>EEL4473/EEL6486 E-mag Fields &amp; Apps 2</a:t>
            </a:r>
          </a:p>
          <a:p>
            <a:r>
              <a:rPr lang="nl-NL" sz="2400" b="1" dirty="0"/>
              <a:t>EEL4495 Lightning</a:t>
            </a:r>
          </a:p>
          <a:p>
            <a:r>
              <a:rPr lang="nl-NL" sz="2400" b="1" dirty="0" smtClean="0"/>
              <a:t>EEL5451L-Photonics </a:t>
            </a:r>
            <a:r>
              <a:rPr lang="nl-NL" sz="2400" b="1" dirty="0"/>
              <a:t>Lab</a:t>
            </a:r>
          </a:p>
          <a:p>
            <a:r>
              <a:rPr lang="nl-NL" sz="2400" b="1" dirty="0"/>
              <a:t>EEL5547-Intro to Radar </a:t>
            </a:r>
          </a:p>
          <a:p>
            <a:r>
              <a:rPr lang="nl-NL" sz="2400" b="1" dirty="0"/>
              <a:t>EEL6487-E-Mag Fields &amp; Apps 3</a:t>
            </a:r>
          </a:p>
        </p:txBody>
      </p:sp>
    </p:spTree>
    <p:extLst>
      <p:ext uri="{BB962C8B-B14F-4D97-AF65-F5344CB8AC3E}">
        <p14:creationId xmlns:p14="http://schemas.microsoft.com/office/powerpoint/2010/main" val="170760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1604-7674-43B0-B762-3FC4FF7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" y="366942"/>
            <a:ext cx="11507189" cy="13874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/>
              <a:t>EEE3396C- Solid State Devices</a:t>
            </a:r>
            <a:br>
              <a:rPr lang="en-US" sz="4000" b="1" dirty="0"/>
            </a:br>
            <a:r>
              <a:rPr lang="en-US" sz="4000" b="1" dirty="0"/>
              <a:t>Depth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FF00A-1943-4CC2-B9F0-3360A193E7A5}"/>
              </a:ext>
            </a:extLst>
          </p:cNvPr>
          <p:cNvSpPr txBox="1"/>
          <p:nvPr/>
        </p:nvSpPr>
        <p:spPr>
          <a:xfrm>
            <a:off x="1220398" y="2341971"/>
            <a:ext cx="103817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EEE4222  Resonant MEMS</a:t>
            </a:r>
          </a:p>
          <a:p>
            <a:r>
              <a:rPr lang="en-US" sz="2800" b="1" dirty="0" smtClean="0"/>
              <a:t>EEE </a:t>
            </a:r>
            <a:r>
              <a:rPr lang="en-US" sz="2800" b="1" dirty="0"/>
              <a:t>4329/5400- Future of </a:t>
            </a:r>
            <a:r>
              <a:rPr lang="en-US" sz="2800" b="1" dirty="0" err="1"/>
              <a:t>Microelec</a:t>
            </a:r>
            <a:r>
              <a:rPr lang="en-US" sz="2800" b="1" dirty="0"/>
              <a:t>. Tech. </a:t>
            </a:r>
          </a:p>
          <a:p>
            <a:r>
              <a:rPr lang="en-US" sz="2800" b="1" dirty="0"/>
              <a:t>EEE 4331/5406- </a:t>
            </a:r>
            <a:r>
              <a:rPr lang="en-US" sz="2800" b="1" dirty="0" err="1"/>
              <a:t>Microelec</a:t>
            </a:r>
            <a:r>
              <a:rPr lang="en-US" sz="2800" b="1" dirty="0"/>
              <a:t> Fab Tech</a:t>
            </a:r>
            <a:endParaRPr lang="en-US" sz="2800" dirty="0"/>
          </a:p>
          <a:p>
            <a:r>
              <a:rPr lang="en-US" sz="2800" b="1" dirty="0"/>
              <a:t>EEE 4420/5426-Intro to Nanodevices</a:t>
            </a:r>
          </a:p>
          <a:p>
            <a:r>
              <a:rPr lang="en-US" sz="2800" b="1" dirty="0"/>
              <a:t>EEL4440- Optical Communications Systems </a:t>
            </a:r>
          </a:p>
          <a:p>
            <a:r>
              <a:rPr lang="en-US" sz="2800" b="1" dirty="0" smtClean="0"/>
              <a:t>EEE4414 </a:t>
            </a:r>
            <a:r>
              <a:rPr lang="en-US" sz="2800" b="1" dirty="0"/>
              <a:t>Modern Memory Device Technologies</a:t>
            </a:r>
          </a:p>
          <a:p>
            <a:r>
              <a:rPr lang="en-US" sz="2800" b="1" dirty="0"/>
              <a:t>EEL 4248 Fundamentals of RF and Power Electronic Devices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279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1604-7674-43B0-B762-3FC4FF7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356" y="404222"/>
            <a:ext cx="8949829" cy="136071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/>
              <a:t>EEE4260C-Bio-electrical Systems</a:t>
            </a:r>
            <a:br>
              <a:rPr lang="en-US" sz="4000" b="1" dirty="0"/>
            </a:br>
            <a:r>
              <a:rPr lang="en-US" sz="4000" b="1" dirty="0"/>
              <a:t>Depth Chart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FF00A-1943-4CC2-B9F0-3360A193E7A5}"/>
              </a:ext>
            </a:extLst>
          </p:cNvPr>
          <p:cNvSpPr txBox="1"/>
          <p:nvPr/>
        </p:nvSpPr>
        <p:spPr>
          <a:xfrm>
            <a:off x="246321" y="1949302"/>
            <a:ext cx="8032898" cy="3728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 smtClean="0"/>
              <a:t>EEE4210/5934 </a:t>
            </a:r>
            <a:r>
              <a:rPr lang="en-US" sz="2800" b="1" dirty="0" err="1"/>
              <a:t>Biophotonics</a:t>
            </a:r>
            <a:r>
              <a:rPr lang="en-US" sz="2800" b="1" dirty="0"/>
              <a:t> </a:t>
            </a:r>
          </a:p>
          <a:p>
            <a:r>
              <a:rPr lang="en-US" sz="2800" b="1" dirty="0" smtClean="0"/>
              <a:t>EEE4800  </a:t>
            </a:r>
            <a:r>
              <a:rPr lang="en-US" sz="2800" b="1" dirty="0"/>
              <a:t>Neural Signals, Systems and Technology</a:t>
            </a:r>
          </a:p>
          <a:p>
            <a:r>
              <a:rPr lang="en-US" sz="2800" b="1" dirty="0"/>
              <a:t>EEL6287 Brain Machine Interfaces</a:t>
            </a:r>
          </a:p>
          <a:p>
            <a:r>
              <a:rPr lang="en-US" sz="2800" b="1" dirty="0"/>
              <a:t>BME4503/L Biomedical Instrumentation</a:t>
            </a:r>
          </a:p>
          <a:p>
            <a:r>
              <a:rPr lang="en-US" sz="2800" b="1" dirty="0"/>
              <a:t>BME4531-Medical Imagining</a:t>
            </a:r>
          </a:p>
          <a:p>
            <a:r>
              <a:rPr lang="en-US" sz="2800" b="1" dirty="0"/>
              <a:t>BME4931 Neural Systems Model* </a:t>
            </a:r>
          </a:p>
          <a:p>
            <a:r>
              <a:rPr lang="en-US" sz="2800" b="1" dirty="0"/>
              <a:t>BME4361 Neural Engineering*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199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1604-7674-43B0-B762-3FC4FF7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" y="368596"/>
            <a:ext cx="11592504" cy="136071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 smtClean="0"/>
              <a:t>EEE4306 Electronic Circuits 2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Depth Chart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FF00A-1943-4CC2-B9F0-3360A193E7A5}"/>
              </a:ext>
            </a:extLst>
          </p:cNvPr>
          <p:cNvSpPr txBox="1"/>
          <p:nvPr/>
        </p:nvSpPr>
        <p:spPr>
          <a:xfrm>
            <a:off x="531329" y="2709323"/>
            <a:ext cx="11106489" cy="3728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EEE 4310 VLSI Circuits and Technology </a:t>
            </a:r>
            <a:r>
              <a:rPr lang="en-US" sz="2800" b="1" dirty="0" smtClean="0"/>
              <a:t>1(3)</a:t>
            </a:r>
          </a:p>
          <a:p>
            <a:r>
              <a:rPr lang="en-US" sz="2800" b="1" dirty="0"/>
              <a:t>EEE 4373 Radio Frequency Integrated Circuits 1 </a:t>
            </a:r>
            <a:r>
              <a:rPr lang="en-US" sz="2800" b="1" dirty="0" smtClean="0"/>
              <a:t>(3)</a:t>
            </a:r>
            <a:endParaRPr lang="en-US" sz="2800" b="1" dirty="0"/>
          </a:p>
          <a:p>
            <a:r>
              <a:rPr lang="en-US" sz="2800" b="1" dirty="0" smtClean="0"/>
              <a:t>EEE </a:t>
            </a:r>
            <a:r>
              <a:rPr lang="en-US" sz="2800" b="1" dirty="0"/>
              <a:t>4404 Mixed Signal IC Testing I </a:t>
            </a:r>
            <a:r>
              <a:rPr lang="en-US" sz="2800" b="1" dirty="0" smtClean="0"/>
              <a:t>(3)</a:t>
            </a:r>
          </a:p>
          <a:p>
            <a:r>
              <a:rPr lang="en-US" sz="2800" b="1" dirty="0" smtClean="0"/>
              <a:t>EEE5364 Fund Data Convert</a:t>
            </a:r>
          </a:p>
          <a:p>
            <a:r>
              <a:rPr lang="en-US" sz="2800" b="1" dirty="0" smtClean="0"/>
              <a:t>EEE6321 Analog IC Design 2</a:t>
            </a:r>
          </a:p>
          <a:p>
            <a:r>
              <a:rPr lang="en-US" sz="2800" b="1" dirty="0" smtClean="0"/>
              <a:t>EEE6323 Digital IC Design 2</a:t>
            </a:r>
          </a:p>
          <a:p>
            <a:r>
              <a:rPr lang="en-US" sz="2800" b="1" dirty="0" smtClean="0"/>
              <a:t>EEE6328 Microwave IC</a:t>
            </a:r>
          </a:p>
          <a:p>
            <a:r>
              <a:rPr lang="en-US" sz="2800" b="1" dirty="0" smtClean="0"/>
              <a:t>EEE6374 RF </a:t>
            </a:r>
            <a:r>
              <a:rPr lang="en-US" sz="2800" b="1" dirty="0" err="1" smtClean="0"/>
              <a:t>CKts</a:t>
            </a:r>
            <a:r>
              <a:rPr lang="en-US" sz="2800" b="1" dirty="0" smtClean="0"/>
              <a:t> &amp; Systems</a:t>
            </a:r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479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1604-7674-43B0-B762-3FC4FF7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10" y="212562"/>
            <a:ext cx="11055928" cy="13874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/>
              <a:t>EEL4514C-Communications Systems</a:t>
            </a:r>
            <a:br>
              <a:rPr lang="en-US" sz="4000" b="1" dirty="0"/>
            </a:br>
            <a:r>
              <a:rPr lang="en-US" sz="4000" b="1" dirty="0"/>
              <a:t>Depth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FF00A-1943-4CC2-B9F0-3360A193E7A5}"/>
              </a:ext>
            </a:extLst>
          </p:cNvPr>
          <p:cNvSpPr txBox="1"/>
          <p:nvPr/>
        </p:nvSpPr>
        <p:spPr>
          <a:xfrm>
            <a:off x="1018701" y="1668163"/>
            <a:ext cx="78751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EEL4598/5718 Data Computer Communications</a:t>
            </a:r>
          </a:p>
          <a:p>
            <a:r>
              <a:rPr lang="en-US" sz="2800" b="1" dirty="0"/>
              <a:t>EEL4516/5544 Noise in Linear Systems</a:t>
            </a:r>
          </a:p>
          <a:p>
            <a:r>
              <a:rPr lang="en-US" sz="2800" b="1" dirty="0"/>
              <a:t>EEL6591 Wireless Networks</a:t>
            </a:r>
          </a:p>
          <a:p>
            <a:r>
              <a:rPr lang="en-US" sz="2800" b="1" dirty="0"/>
              <a:t>EEL6532 Info Theory</a:t>
            </a:r>
          </a:p>
          <a:p>
            <a:r>
              <a:rPr lang="en-US" sz="2800" b="1" dirty="0"/>
              <a:t>EEL6533 Stat Dec. Theory</a:t>
            </a:r>
          </a:p>
          <a:p>
            <a:r>
              <a:rPr lang="en-US" sz="2800" b="1" dirty="0"/>
              <a:t>EEL6535 Digital Communications</a:t>
            </a:r>
          </a:p>
          <a:p>
            <a:r>
              <a:rPr lang="en-US" sz="2800" b="1" dirty="0"/>
              <a:t>EEL6507 Queueing Theory</a:t>
            </a:r>
          </a:p>
          <a:p>
            <a:r>
              <a:rPr lang="en-US" sz="2800" b="1" dirty="0"/>
              <a:t>EEL6509 Wireless Communication</a:t>
            </a:r>
          </a:p>
          <a:p>
            <a:r>
              <a:rPr lang="en-US" sz="2800" b="1" dirty="0"/>
              <a:t>EEL6550 Error Cor. Coding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3458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1604-7674-43B0-B762-3FC4FF7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956" y="309219"/>
            <a:ext cx="11200618" cy="136071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/>
              <a:t>EEL4657C-Linear Controls System</a:t>
            </a:r>
            <a:br>
              <a:rPr lang="en-US" sz="4000" b="1" dirty="0"/>
            </a:br>
            <a:r>
              <a:rPr lang="en-US" sz="4000" b="1" dirty="0"/>
              <a:t>Depth Chart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FF00A-1943-4CC2-B9F0-3360A193E7A5}"/>
              </a:ext>
            </a:extLst>
          </p:cNvPr>
          <p:cNvSpPr txBox="1"/>
          <p:nvPr/>
        </p:nvSpPr>
        <p:spPr>
          <a:xfrm>
            <a:off x="480238" y="1956390"/>
            <a:ext cx="7402285" cy="2715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EL4287/EEL5934- Smart Grid</a:t>
            </a:r>
            <a:endParaRPr lang="en-US" sz="2800" dirty="0"/>
          </a:p>
          <a:p>
            <a:r>
              <a:rPr lang="en-US" sz="2800" b="1" dirty="0"/>
              <a:t>EEL 4610/5182 State Variable Methods</a:t>
            </a:r>
          </a:p>
          <a:p>
            <a:r>
              <a:rPr lang="en-US" sz="2800" b="1" dirty="0"/>
              <a:t>EL 6614 Modern Control Theory </a:t>
            </a:r>
          </a:p>
          <a:p>
            <a:r>
              <a:rPr lang="en-US" sz="2800" b="1" dirty="0"/>
              <a:t>EEL 6617 Linear </a:t>
            </a:r>
            <a:r>
              <a:rPr lang="en-US" sz="2800" b="1" dirty="0" err="1"/>
              <a:t>Multivar</a:t>
            </a:r>
            <a:r>
              <a:rPr lang="en-US" sz="2800" b="1" dirty="0"/>
              <a:t> Control </a:t>
            </a:r>
            <a:endParaRPr lang="en-US" sz="2800" b="1" dirty="0" smtClean="0"/>
          </a:p>
          <a:p>
            <a:r>
              <a:rPr lang="en-US" sz="2800" b="1" dirty="0" smtClean="0"/>
              <a:t>EEL </a:t>
            </a:r>
            <a:r>
              <a:rPr lang="en-US" sz="2800" b="1" dirty="0"/>
              <a:t>6619 Robust Control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104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1604-7674-43B0-B762-3FC4FF7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903" y="129434"/>
            <a:ext cx="10947097" cy="155050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/>
              <a:t>EEL3744C/4744C Microprocessor Applications</a:t>
            </a:r>
            <a:br>
              <a:rPr lang="en-US" sz="4000" b="1" dirty="0"/>
            </a:br>
            <a:r>
              <a:rPr lang="en-US" sz="4000" b="1" dirty="0"/>
              <a:t>Depth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FF00A-1943-4CC2-B9F0-3360A193E7A5}"/>
              </a:ext>
            </a:extLst>
          </p:cNvPr>
          <p:cNvSpPr txBox="1"/>
          <p:nvPr/>
        </p:nvSpPr>
        <p:spPr>
          <a:xfrm>
            <a:off x="1024890" y="1525564"/>
            <a:ext cx="78751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EEL4745- </a:t>
            </a:r>
            <a:r>
              <a:rPr lang="en-US" sz="2800" b="1" dirty="0"/>
              <a:t>Microprocessor Applications </a:t>
            </a:r>
            <a:r>
              <a:rPr lang="en-US" sz="2800" b="1" dirty="0" smtClean="0"/>
              <a:t>2</a:t>
            </a:r>
          </a:p>
          <a:p>
            <a:r>
              <a:rPr lang="en-US" sz="2800" b="1" dirty="0"/>
              <a:t>EEE4511C Real-time DSP </a:t>
            </a:r>
            <a:r>
              <a:rPr lang="en-US" sz="2800" b="1" dirty="0" smtClean="0"/>
              <a:t>Applications</a:t>
            </a:r>
          </a:p>
          <a:p>
            <a:r>
              <a:rPr lang="en-US" sz="2800" b="1" dirty="0" smtClean="0"/>
              <a:t>EEL4712C-Digital Designs</a:t>
            </a:r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792505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AB9843-8233-452C-82B9-ECE749792D29}">
  <ds:schemaRefs>
    <ds:schemaRef ds:uri="http://www.w3.org/XML/1998/namespace"/>
    <ds:schemaRef ds:uri="71af3243-3dd4-4a8d-8c0d-dd76da1f02a5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A783F2E-97E2-484E-BF92-B33AEA715C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586802-67BF-4B31-AFE3-2C42A416BA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0</TotalTime>
  <Words>329</Words>
  <Application>Microsoft Office PowerPoint</Application>
  <PresentationFormat>Widescreen</PresentationFormat>
  <Paragraphs>79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Droplet</vt:lpstr>
      <vt:lpstr>Electrical Engineering Breadth-Depth Chart</vt:lpstr>
      <vt:lpstr>EEL3211C-Basic Electric Energy (POWER) Depth Chart </vt:lpstr>
      <vt:lpstr>EEL3472-Electromagnetic Fields &amp; Applications 1 Depth Chart</vt:lpstr>
      <vt:lpstr>EEE3396C- Solid State Devices Depth Chart</vt:lpstr>
      <vt:lpstr>EEE4260C-Bio-electrical Systems Depth Chart </vt:lpstr>
      <vt:lpstr>EEE4306 Electronic Circuits 2 Depth Chart </vt:lpstr>
      <vt:lpstr>EEL4514C-Communications Systems Depth Chart</vt:lpstr>
      <vt:lpstr>EEL4657C-Linear Controls System Depth Chart </vt:lpstr>
      <vt:lpstr>EEL3744C/4744C Microprocessor Applications Depth Chart</vt:lpstr>
      <vt:lpstr>EEL4750/EEE5502 Foundations of DSP  Depth Chart </vt:lpstr>
      <vt:lpstr>Questions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2021-09-01T18:03:39Z</dcterms:created>
  <dcterms:modified xsi:type="dcterms:W3CDTF">2021-09-01T19:58:43Z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